
<file path=[Content_Types].xml><?xml version="1.0" encoding="utf-8"?>
<Types xmlns="http://schemas.openxmlformats.org/package/2006/content-types">
  <Default Extension="jpeg" ContentType="image/jpeg"/>
  <Default Extension="mov" ContentType="video/quicktime"/>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98" r:id="rId5"/>
    <p:sldMasterId id="2147483700" r:id="rId6"/>
  </p:sldMasterIdLst>
  <p:notesMasterIdLst>
    <p:notesMasterId r:id="rId13"/>
  </p:notesMasterIdLst>
  <p:handoutMasterIdLst>
    <p:handoutMasterId r:id="rId14"/>
  </p:handoutMasterIdLst>
  <p:sldIdLst>
    <p:sldId id="2145708187" r:id="rId7"/>
    <p:sldId id="2145708258" r:id="rId8"/>
    <p:sldId id="2145708259" r:id="rId9"/>
    <p:sldId id="465" r:id="rId10"/>
    <p:sldId id="960" r:id="rId11"/>
    <p:sldId id="1103" r:id="rId12"/>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guide id="4" pos="5321"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347647C-82DF-3714-D566-1F297C5840CD}" name="SOPHIA PAPADAKIS" initials="SP" userId="341674e120739e96"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2CF"/>
    <a:srgbClr val="AF2573"/>
    <a:srgbClr val="F65580"/>
    <a:srgbClr val="000000"/>
    <a:srgbClr val="EE8B00"/>
    <a:srgbClr val="00A3DC"/>
    <a:srgbClr val="FFB81B"/>
    <a:srgbClr val="DA2A1B"/>
    <a:srgbClr val="01A599"/>
    <a:srgbClr val="75BA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C2730B-BDCE-4A02-BA66-B21CB30E3F17}" v="10" dt="2024-03-05T14:55:36.6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63255" autoAdjust="0"/>
  </p:normalViewPr>
  <p:slideViewPr>
    <p:cSldViewPr snapToGrid="0">
      <p:cViewPr varScale="1">
        <p:scale>
          <a:sx n="72" d="100"/>
          <a:sy n="72" d="100"/>
        </p:scale>
        <p:origin x="2724" y="78"/>
      </p:cViewPr>
      <p:guideLst>
        <p:guide orient="horz" pos="2160"/>
        <p:guide pos="2880"/>
        <p:guide orient="horz" pos="3113"/>
        <p:guide pos="5321"/>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86" d="100"/>
          <a:sy n="86" d="100"/>
        </p:scale>
        <p:origin x="978"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4.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 Coleman-Haynes" userId="feac02dd-ca1d-495d-907d-e6674be69fc7" providerId="ADAL" clId="{28C2730B-BDCE-4A02-BA66-B21CB30E3F17}"/>
    <pc:docChg chg="modSld">
      <pc:chgData name="Tom Coleman-Haynes" userId="feac02dd-ca1d-495d-907d-e6674be69fc7" providerId="ADAL" clId="{28C2730B-BDCE-4A02-BA66-B21CB30E3F17}" dt="2024-03-05T14:55:36.646" v="15" actId="20577"/>
      <pc:docMkLst>
        <pc:docMk/>
      </pc:docMkLst>
      <pc:sldChg chg="modSp mod">
        <pc:chgData name="Tom Coleman-Haynes" userId="feac02dd-ca1d-495d-907d-e6674be69fc7" providerId="ADAL" clId="{28C2730B-BDCE-4A02-BA66-B21CB30E3F17}" dt="2024-03-05T14:55:36.646" v="15" actId="20577"/>
        <pc:sldMkLst>
          <pc:docMk/>
          <pc:sldMk cId="2091054694" sldId="2145708258"/>
        </pc:sldMkLst>
        <pc:spChg chg="mod">
          <ac:chgData name="Tom Coleman-Haynes" userId="feac02dd-ca1d-495d-907d-e6674be69fc7" providerId="ADAL" clId="{28C2730B-BDCE-4A02-BA66-B21CB30E3F17}" dt="2024-03-05T14:55:36.646" v="15" actId="20577"/>
          <ac:spMkLst>
            <pc:docMk/>
            <pc:sldMk cId="2091054694" sldId="2145708258"/>
            <ac:spMk id="4" creationId="{52DA50E4-DF8F-9D12-0DCB-022ABF634C63}"/>
          </ac:spMkLst>
        </pc:spChg>
        <pc:spChg chg="mod">
          <ac:chgData name="Tom Coleman-Haynes" userId="feac02dd-ca1d-495d-907d-e6674be69fc7" providerId="ADAL" clId="{28C2730B-BDCE-4A02-BA66-B21CB30E3F17}" dt="2024-03-05T14:55:31.048" v="5" actId="14100"/>
          <ac:spMkLst>
            <pc:docMk/>
            <pc:sldMk cId="2091054694" sldId="2145708258"/>
            <ac:spMk id="11" creationId="{8ABB898E-4E17-5C54-400E-F74EAB1B925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3/5/2024</a:t>
            </a:fld>
            <a:endParaRPr lang="en-US">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3/5/2024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algn="l"/>
            <a:r>
              <a:rPr lang="en-US" sz="1200" b="1">
                <a:latin typeface="Arial" panose="020B0604020202020204" pitchFamily="34" charset="0"/>
                <a:cs typeface="Arial" panose="020B0604020202020204" pitchFamily="34" charset="0"/>
              </a:rPr>
              <a:t>Post-discharge follow-up  -7 days, 28 days, +</a:t>
            </a:r>
          </a:p>
          <a:p>
            <a:pPr marL="0" indent="0" fontAlgn="base">
              <a:buNone/>
            </a:pPr>
            <a:endParaRPr lang="en-US" sz="1200" b="0" i="0">
              <a:solidFill>
                <a:srgbClr val="000000"/>
              </a:solidFill>
              <a:effectLst/>
              <a:latin typeface="Arial" panose="020B0604020202020204" pitchFamily="34" charset="0"/>
              <a:cs typeface="Arial" panose="020B0604020202020204" pitchFamily="34" charset="0"/>
            </a:endParaRPr>
          </a:p>
          <a:p>
            <a:pPr marL="0" indent="0" fontAlgn="base">
              <a:buNone/>
            </a:pPr>
            <a:r>
              <a:rPr lang="en-US" sz="1200" b="0" i="0">
                <a:solidFill>
                  <a:srgbClr val="000000"/>
                </a:solidFill>
                <a:effectLst/>
                <a:latin typeface="Arial" panose="020B0604020202020204" pitchFamily="34" charset="0"/>
                <a:cs typeface="Arial" panose="020B0604020202020204" pitchFamily="34" charset="0"/>
              </a:rPr>
              <a:t>In this last module we are going to look at the post-discharge follow-up contacts that are prat of the post-discharge Care Bundle.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i="0">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i="0">
                <a:effectLst/>
                <a:latin typeface="Arial" panose="020B0604020202020204" pitchFamily="34" charset="0"/>
                <a:cs typeface="Arial" panose="020B0604020202020204" pitchFamily="34" charset="0"/>
              </a:rPr>
              <a:t>Returning home after a hospital stay can be challenging due to ongoing illness, recovery. Additionally, this can be a period in which there is an elevated risk of relapse to smoking, as patients return to their regular routines and the environments where they have smoked in the past. Furthermore, the stress of illness and hospitalisation may affect the patient’s motivation to remain smokefree or be a trigger for smoking. Patients may be struggling with withdrawal symptoms or urges to smoke.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800" b="0" i="0">
              <a:solidFill>
                <a:schemeClr val="tx1"/>
              </a:solidFill>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a:solidFill>
                  <a:srgbClr val="000000"/>
                </a:solidFill>
                <a:effectLst/>
                <a:latin typeface="Arial" panose="020B0604020202020204" pitchFamily="34" charset="0"/>
                <a:cs typeface="Arial" panose="020B0604020202020204" pitchFamily="34" charset="0"/>
              </a:rPr>
              <a:t>The national pathway includes a follow-up call 7-14 days following discharge from hospital and 28 days following discharge from hospital. The ere is a window of -3 or +14 days that can be used. </a:t>
            </a:r>
          </a:p>
          <a:p>
            <a:pPr marL="0" indent="0" fontAlgn="base">
              <a:buNone/>
            </a:pPr>
            <a:endParaRPr lang="en-US" sz="1200" b="0" i="0">
              <a:solidFill>
                <a:srgbClr val="000000"/>
              </a:solidFill>
              <a:effectLst/>
              <a:latin typeface="Arial" panose="020B0604020202020204" pitchFamily="34" charset="0"/>
              <a:cs typeface="Arial" panose="020B0604020202020204" pitchFamily="34" charset="0"/>
            </a:endParaRPr>
          </a:p>
          <a:p>
            <a:pPr marL="0" indent="0" fontAlgn="base">
              <a:buNone/>
            </a:pPr>
            <a:r>
              <a:rPr lang="en-US" sz="1200" b="0" i="0">
                <a:solidFill>
                  <a:srgbClr val="000000"/>
                </a:solidFill>
                <a:effectLst/>
                <a:latin typeface="Arial" panose="020B0604020202020204" pitchFamily="34" charset="0"/>
                <a:cs typeface="Arial" panose="020B0604020202020204" pitchFamily="34" charset="0"/>
              </a:rPr>
              <a:t>Some services may have additional post-discharge contacts and a follow-up contact at 12 weeks is a best practice. </a:t>
            </a:r>
          </a:p>
          <a:p>
            <a:pPr marL="0" indent="0" fontAlgn="base">
              <a:buNone/>
            </a:pPr>
            <a:br>
              <a:rPr lang="en-US" sz="1200" b="0" i="0">
                <a:solidFill>
                  <a:srgbClr val="000000"/>
                </a:solidFill>
                <a:effectLst/>
                <a:latin typeface="Arial" panose="020B0604020202020204" pitchFamily="34" charset="0"/>
                <a:cs typeface="Arial" panose="020B0604020202020204" pitchFamily="34" charset="0"/>
              </a:rPr>
            </a:br>
            <a:r>
              <a:rPr lang="en-US" sz="1200" b="0" i="0">
                <a:solidFill>
                  <a:srgbClr val="000000"/>
                </a:solidFill>
                <a:effectLst/>
                <a:latin typeface="Arial" panose="020B0604020202020204" pitchFamily="34" charset="0"/>
                <a:cs typeface="Arial" panose="020B0604020202020204" pitchFamily="34" charset="0"/>
              </a:rPr>
              <a:t>The follow-up contacts serve a  few specific purposes:</a:t>
            </a:r>
          </a:p>
          <a:p>
            <a:pPr marL="0" indent="0" fontAlgn="base">
              <a:buNone/>
            </a:pPr>
            <a:endParaRPr lang="en-US" sz="1200" b="0" i="0">
              <a:solidFill>
                <a:srgbClr val="000000"/>
              </a:solidFill>
              <a:effectLst/>
              <a:latin typeface="Arial" panose="020B0604020202020204" pitchFamily="34" charset="0"/>
              <a:cs typeface="Arial" panose="020B0604020202020204" pitchFamily="34" charset="0"/>
            </a:endParaRPr>
          </a:p>
          <a:p>
            <a:pPr marL="0" indent="0" fontAlgn="base">
              <a:buNone/>
            </a:pPr>
            <a:r>
              <a:rPr lang="en-US" sz="1200" b="0" i="0">
                <a:solidFill>
                  <a:srgbClr val="000000"/>
                </a:solidFill>
                <a:effectLst/>
                <a:latin typeface="Arial" panose="020B0604020202020204" pitchFamily="34" charset="0"/>
                <a:cs typeface="Arial" panose="020B0604020202020204" pitchFamily="34" charset="0"/>
              </a:rPr>
              <a:t>1- For those who set a goal of stopping or reducing and were referred to community support., the call will be used to ensure the patient has been able to connect to the community based service, has supply of stop smoking medications/aids. </a:t>
            </a:r>
          </a:p>
          <a:p>
            <a:pPr marL="228600" indent="-228600" fontAlgn="base">
              <a:buAutoNum type="arabicParenR"/>
            </a:pPr>
            <a:endParaRPr lang="en-US" sz="1200" b="0" i="0">
              <a:solidFill>
                <a:srgbClr val="000000"/>
              </a:solidFill>
              <a:effectLst/>
              <a:latin typeface="Arial" panose="020B0604020202020204" pitchFamily="34" charset="0"/>
              <a:cs typeface="Arial" panose="020B0604020202020204" pitchFamily="34" charset="0"/>
            </a:endParaRPr>
          </a:p>
          <a:p>
            <a:r>
              <a:rPr lang="en-CA" sz="1200" i="0">
                <a:effectLst/>
                <a:latin typeface="Arial" panose="020B0604020202020204" pitchFamily="34" charset="0"/>
                <a:cs typeface="Arial" panose="020B0604020202020204" pitchFamily="34" charset="0"/>
              </a:rPr>
              <a:t>Stopping smoking is also more difficult for those who are more dependent on tobacco, and those with mental ill health, co-addictions and other people in the home that smoke. Everyone that stops smoking remains prone to relapse. Figure depicts the likelihood of relapse within the first year of stopping. Of those who choose to go smokefree without any treatment or support, 75% will relapse in the first week, making this a critical period.</a:t>
            </a:r>
          </a:p>
          <a:p>
            <a:endParaRPr lang="en-CA" sz="1200" i="0">
              <a:effectLst/>
              <a:latin typeface="Arial" panose="020B0604020202020204" pitchFamily="34" charset="0"/>
              <a:cs typeface="Arial" panose="020B0604020202020204" pitchFamily="34" charset="0"/>
            </a:endParaRPr>
          </a:p>
          <a:p>
            <a:r>
              <a:rPr lang="en-CA" sz="1200" i="0">
                <a:effectLst/>
                <a:latin typeface="Arial" panose="020B0604020202020204" pitchFamily="34" charset="0"/>
                <a:cs typeface="Arial" panose="020B0604020202020204" pitchFamily="34" charset="0"/>
              </a:rPr>
              <a:t>Once patients are smokefree for two to three months their risk of relapse is much lower – but by no means gone. Patients who stay smokefree for at least 12‐months have a 35% lifetime probability of relapse.</a:t>
            </a:r>
          </a:p>
          <a:p>
            <a:endParaRPr lang="en-CA" sz="1200" i="0">
              <a:effectLst/>
              <a:latin typeface="Arial" panose="020B0604020202020204" pitchFamily="34" charset="0"/>
              <a:cs typeface="Arial" panose="020B0604020202020204" pitchFamily="34" charset="0"/>
            </a:endParaRPr>
          </a:p>
          <a:p>
            <a:r>
              <a:rPr lang="en-US" sz="1200">
                <a:latin typeface="Arial" panose="020B0604020202020204" pitchFamily="34" charset="0"/>
                <a:cs typeface="Arial" panose="020B0604020202020204" pitchFamily="34" charset="0"/>
              </a:rPr>
              <a:t>We want to ensure that those patients who are doing well with stopping or reducing have the appropriate support following discharge from hospital. </a:t>
            </a:r>
          </a:p>
          <a:p>
            <a:endParaRPr lang="en-US" sz="1200" b="0" i="0">
              <a:solidFill>
                <a:srgbClr val="000000"/>
              </a:solidFill>
              <a:effectLst/>
              <a:latin typeface="Arial" panose="020B0604020202020204" pitchFamily="34" charset="0"/>
              <a:cs typeface="Arial" panose="020B0604020202020204" pitchFamily="34" charset="0"/>
            </a:endParaRPr>
          </a:p>
          <a:p>
            <a:r>
              <a:rPr lang="en-US" sz="1200" b="0" i="0">
                <a:solidFill>
                  <a:srgbClr val="000000"/>
                </a:solidFill>
                <a:effectLst/>
                <a:latin typeface="Arial" panose="020B0604020202020204" pitchFamily="34" charset="0"/>
                <a:cs typeface="Arial" panose="020B0604020202020204" pitchFamily="34" charset="0"/>
              </a:rPr>
              <a:t>2 - For those who were not engaging in a reduction or stop smoking at the time of discharge it is an opportunity to reassess their interest in accessing support and link them.  There will be some patients who were not able to commit to stopping at the time of discharge that may be interested in referral and stopping. </a:t>
            </a:r>
          </a:p>
          <a:p>
            <a:endParaRPr lang="en-US" sz="1200" b="0" i="0">
              <a:solidFill>
                <a:srgbClr val="000000"/>
              </a:solidFill>
              <a:effectLst/>
              <a:latin typeface="Arial" panose="020B0604020202020204" pitchFamily="34" charset="0"/>
              <a:cs typeface="Arial" panose="020B0604020202020204" pitchFamily="34" charset="0"/>
            </a:endParaRPr>
          </a:p>
          <a:p>
            <a:r>
              <a:rPr lang="en-US" sz="1200" b="0" i="0">
                <a:solidFill>
                  <a:srgbClr val="000000"/>
                </a:solidFill>
                <a:effectLst/>
                <a:latin typeface="Arial" panose="020B0604020202020204" pitchFamily="34" charset="0"/>
                <a:cs typeface="Arial" panose="020B0604020202020204" pitchFamily="34" charset="0"/>
              </a:rPr>
              <a:t>3 - At the 28 day follow-up we measure self-reported and co-verified smoking status for the local and national reporting purposes. These are the key data measurement points for measuring the impact of the national tobacco dependence service on patients rates of stopping </a:t>
            </a:r>
          </a:p>
          <a:p>
            <a:pPr marL="0" indent="0" fontAlgn="base">
              <a:buNone/>
            </a:pPr>
            <a:endParaRPr lang="en-US" sz="1200" b="0" i="0">
              <a:solidFill>
                <a:srgbClr val="000000"/>
              </a:solidFill>
              <a:effectLst/>
              <a:latin typeface="Arial" panose="020B0604020202020204" pitchFamily="34" charset="0"/>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a:t>
            </a:fld>
            <a:endParaRPr lang="en-US"/>
          </a:p>
        </p:txBody>
      </p:sp>
    </p:spTree>
    <p:extLst>
      <p:ext uri="{BB962C8B-B14F-4D97-AF65-F5344CB8AC3E}">
        <p14:creationId xmlns:p14="http://schemas.microsoft.com/office/powerpoint/2010/main" val="21451752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dirty="0">
                <a:solidFill>
                  <a:srgbClr val="000000"/>
                </a:solidFill>
                <a:effectLst/>
                <a:latin typeface="Arial" panose="020B0604020202020204" pitchFamily="34" charset="0"/>
                <a:cs typeface="Arial" panose="020B0604020202020204" pitchFamily="34" charset="0"/>
              </a:rPr>
              <a:t>The checklist for the post-discharge telephone follow-up is shown here and is found in the STP . This phone call should  be completed 7 to 14 days following discharge from hospital with all patients, regardless of weather they were referred to follow-up support. As well as 28 days following discharge.</a:t>
            </a:r>
          </a:p>
          <a:p>
            <a:pPr marL="0" indent="0" fontAlgn="base">
              <a:buNone/>
            </a:pPr>
            <a:endParaRPr lang="en-US" sz="1200" b="1" i="1" dirty="0">
              <a:solidFill>
                <a:srgbClr val="000000"/>
              </a:solidFill>
              <a:effectLst/>
              <a:latin typeface="Arial" panose="020B0604020202020204" pitchFamily="34" charset="0"/>
              <a:cs typeface="Arial" panose="020B0604020202020204" pitchFamily="34" charset="0"/>
            </a:endParaRPr>
          </a:p>
          <a:p>
            <a:pPr marL="430213" indent="-228600" algn="l" rtl="0" fontAlgn="base">
              <a:lnSpc>
                <a:spcPct val="229000"/>
              </a:lnSpc>
              <a:spcBef>
                <a:spcPts val="1100"/>
              </a:spcBef>
              <a:spcAft>
                <a:spcPts val="0"/>
              </a:spcAft>
              <a:buAutoNum type="arabicPeriod"/>
              <a:tabLst>
                <a:tab pos="1630363" algn="l"/>
              </a:tabLst>
            </a:pPr>
            <a:r>
              <a:rPr lang="en-US" sz="1200" b="1" i="1">
                <a:solidFill>
                  <a:schemeClr val="accent5">
                    <a:lumMod val="75000"/>
                  </a:schemeClr>
                </a:solidFill>
                <a:effectLst/>
                <a:latin typeface="Arial" panose="020B0604020202020204" pitchFamily="34" charset="0"/>
                <a:cs typeface="Arial" panose="020B0604020202020204" pitchFamily="34" charset="0"/>
              </a:rPr>
              <a:t>Establish rapport and explain reason for call</a:t>
            </a:r>
          </a:p>
          <a:p>
            <a:pPr marL="430213" indent="-228600" algn="l" rtl="0" fontAlgn="base">
              <a:lnSpc>
                <a:spcPct val="229000"/>
              </a:lnSpc>
              <a:spcBef>
                <a:spcPts val="1100"/>
              </a:spcBef>
              <a:spcAft>
                <a:spcPts val="0"/>
              </a:spcAft>
              <a:buAutoNum type="arabicPeriod"/>
              <a:tabLst>
                <a:tab pos="1630363" algn="l"/>
              </a:tabLst>
            </a:pPr>
            <a:endParaRPr lang="en-US" sz="1200" i="1">
              <a:solidFill>
                <a:schemeClr val="accent5">
                  <a:lumMod val="75000"/>
                </a:schemeClr>
              </a:solidFill>
              <a:effectLst/>
              <a:latin typeface="Arial" panose="020B0604020202020204" pitchFamily="34" charset="0"/>
              <a:cs typeface="Arial" panose="020B0604020202020204" pitchFamily="34" charset="0"/>
            </a:endParaRPr>
          </a:p>
          <a:p>
            <a:r>
              <a:rPr lang="en-CA" sz="1200" i="1" dirty="0">
                <a:effectLst/>
                <a:latin typeface="Arial" panose="020B0604020202020204" pitchFamily="34" charset="0"/>
                <a:cs typeface="Arial" panose="020B0604020202020204" pitchFamily="34" charset="0"/>
              </a:rPr>
              <a:t>Let the patient know the Tobacco Dependence Team calls all patients they meet whilst in hospital to see how they are doing now that they have returned home.</a:t>
            </a:r>
          </a:p>
          <a:p>
            <a:r>
              <a:rPr lang="en-CA" sz="1200" i="1" dirty="0">
                <a:solidFill>
                  <a:srgbClr val="CD009A"/>
                </a:solidFill>
                <a:effectLst/>
                <a:latin typeface="Arial" panose="020B0604020202020204" pitchFamily="34" charset="0"/>
                <a:cs typeface="Arial" panose="020B0604020202020204" pitchFamily="34" charset="0"/>
              </a:rPr>
              <a:t>“Hi ________. It’s ___________ from the Tobacco Dependence Team at the _________ trust. How are you? We are calling to see how you have been getting on since your return home. It’s important for us to ensure you are getting on well and have the support you need to stop smoking or reduce your smoking.”</a:t>
            </a:r>
          </a:p>
          <a:p>
            <a:pPr marL="430213" indent="-228600" algn="l" rtl="0" fontAlgn="base">
              <a:lnSpc>
                <a:spcPct val="229000"/>
              </a:lnSpc>
              <a:spcBef>
                <a:spcPts val="1100"/>
              </a:spcBef>
              <a:spcAft>
                <a:spcPts val="0"/>
              </a:spcAft>
              <a:buAutoNum type="arabicPeriod"/>
              <a:tabLst>
                <a:tab pos="1630363" algn="l"/>
              </a:tabLst>
            </a:pPr>
            <a:endParaRPr lang="en-US" sz="1200" i="1" dirty="0">
              <a:solidFill>
                <a:schemeClr val="accent5">
                  <a:lumMod val="75000"/>
                </a:schemeClr>
              </a:solidFill>
              <a:effectLst/>
              <a:latin typeface="Arial" panose="020B0604020202020204" pitchFamily="34" charset="0"/>
              <a:cs typeface="Arial" panose="020B0604020202020204" pitchFamily="34" charset="0"/>
            </a:endParaRPr>
          </a:p>
          <a:p>
            <a:pPr marL="430213" indent="-228600" algn="l" rtl="0" fontAlgn="base">
              <a:lnSpc>
                <a:spcPct val="229000"/>
              </a:lnSpc>
              <a:spcBef>
                <a:spcPts val="1100"/>
              </a:spcBef>
              <a:spcAft>
                <a:spcPts val="0"/>
              </a:spcAft>
              <a:buAutoNum type="arabicPeriod" startAt="2"/>
              <a:tabLst>
                <a:tab pos="1630363" algn="l"/>
              </a:tabLst>
            </a:pPr>
            <a:r>
              <a:rPr lang="en-US" sz="1200" b="1" i="1" dirty="0">
                <a:solidFill>
                  <a:schemeClr val="accent5">
                    <a:lumMod val="75000"/>
                  </a:schemeClr>
                </a:solidFill>
                <a:latin typeface="Arial" panose="020B0604020202020204" pitchFamily="34" charset="0"/>
                <a:cs typeface="Arial" panose="020B0604020202020204" pitchFamily="34" charset="0"/>
              </a:rPr>
              <a:t>Assess smoking status and reassess smokefree goals</a:t>
            </a:r>
          </a:p>
          <a:p>
            <a:pPr marL="430213" indent="-228600" algn="l" rtl="0" fontAlgn="base">
              <a:lnSpc>
                <a:spcPct val="229000"/>
              </a:lnSpc>
              <a:spcBef>
                <a:spcPts val="1100"/>
              </a:spcBef>
              <a:spcAft>
                <a:spcPts val="0"/>
              </a:spcAft>
              <a:buAutoNum type="arabicPeriod" startAt="2"/>
              <a:tabLst>
                <a:tab pos="1630363" algn="l"/>
              </a:tabLst>
            </a:pPr>
            <a:endParaRPr lang="en-US" sz="1200" i="1" dirty="0">
              <a:solidFill>
                <a:schemeClr val="accent5">
                  <a:lumMod val="75000"/>
                </a:schemeClr>
              </a:solidFill>
              <a:latin typeface="Arial" panose="020B0604020202020204" pitchFamily="34" charset="0"/>
              <a:cs typeface="Arial" panose="020B0604020202020204" pitchFamily="34" charset="0"/>
            </a:endParaRPr>
          </a:p>
          <a:p>
            <a:r>
              <a:rPr lang="en-CA" sz="1200" i="1" dirty="0">
                <a:effectLst/>
                <a:latin typeface="Arial" panose="020B0604020202020204" pitchFamily="34" charset="0"/>
                <a:cs typeface="Arial" panose="020B0604020202020204" pitchFamily="34" charset="0"/>
              </a:rPr>
              <a:t>You will want to ask about smoking status and discuss the response.</a:t>
            </a:r>
          </a:p>
          <a:p>
            <a:endParaRPr lang="en-CA" sz="1200" i="1" dirty="0">
              <a:effectLst/>
              <a:latin typeface="Arial" panose="020B0604020202020204" pitchFamily="34" charset="0"/>
              <a:cs typeface="Arial" panose="020B0604020202020204" pitchFamily="34" charset="0"/>
            </a:endParaRPr>
          </a:p>
          <a:p>
            <a:r>
              <a:rPr lang="en-CA" sz="1200" b="1" i="1" dirty="0">
                <a:effectLst/>
                <a:latin typeface="Arial" panose="020B0604020202020204" pitchFamily="34" charset="0"/>
                <a:cs typeface="Arial" panose="020B0604020202020204" pitchFamily="34" charset="0"/>
              </a:rPr>
              <a:t>For patients who were engaged in long-term abstinence attempts you can ask:</a:t>
            </a:r>
          </a:p>
          <a:p>
            <a:r>
              <a:rPr lang="en-CA" sz="1200" i="1" dirty="0">
                <a:solidFill>
                  <a:srgbClr val="CD009A"/>
                </a:solidFill>
                <a:effectLst/>
                <a:latin typeface="Arial" panose="020B0604020202020204" pitchFamily="34" charset="0"/>
                <a:cs typeface="Arial" panose="020B0604020202020204" pitchFamily="34" charset="0"/>
              </a:rPr>
              <a:t>“How are you getting on, have you managed to stay smokefree since leaving hospital?” </a:t>
            </a:r>
            <a:r>
              <a:rPr lang="en-CA" sz="1200" i="1" dirty="0">
                <a:effectLst/>
                <a:latin typeface="Arial" panose="020B0604020202020204" pitchFamily="34" charset="0"/>
                <a:cs typeface="Arial" panose="020B0604020202020204" pitchFamily="34" charset="0"/>
              </a:rPr>
              <a:t>or</a:t>
            </a:r>
          </a:p>
          <a:p>
            <a:r>
              <a:rPr lang="en-CA" sz="1200" i="1" dirty="0">
                <a:solidFill>
                  <a:srgbClr val="CD009A"/>
                </a:solidFill>
                <a:effectLst/>
                <a:latin typeface="Arial" panose="020B0604020202020204" pitchFamily="34" charset="0"/>
                <a:cs typeface="Arial" panose="020B0604020202020204" pitchFamily="34" charset="0"/>
              </a:rPr>
              <a:t>“How have you been getting on with not smoking since being discharged from hospital?”</a:t>
            </a:r>
          </a:p>
          <a:p>
            <a:endParaRPr lang="en-CA" sz="1200" i="1" dirty="0">
              <a:solidFill>
                <a:srgbClr val="CD009A"/>
              </a:solidFill>
              <a:effectLst/>
              <a:latin typeface="Arial" panose="020B0604020202020204" pitchFamily="34" charset="0"/>
              <a:cs typeface="Arial" panose="020B0604020202020204" pitchFamily="34" charset="0"/>
            </a:endParaRPr>
          </a:p>
          <a:p>
            <a:r>
              <a:rPr lang="en-CA" sz="1200" b="1" i="1" dirty="0">
                <a:effectLst/>
                <a:latin typeface="Arial" panose="020B0604020202020204" pitchFamily="34" charset="0"/>
                <a:cs typeface="Arial" panose="020B0604020202020204" pitchFamily="34" charset="0"/>
              </a:rPr>
              <a:t>If the patient has remained abstinent:</a:t>
            </a:r>
          </a:p>
          <a:p>
            <a:r>
              <a:rPr lang="en-CA" sz="1200" i="1" dirty="0">
                <a:solidFill>
                  <a:srgbClr val="FF33CD"/>
                </a:solidFill>
                <a:effectLst/>
                <a:latin typeface="Arial" panose="020B0604020202020204" pitchFamily="34" charset="0"/>
                <a:cs typeface="Arial" panose="020B0604020202020204" pitchFamily="34" charset="0"/>
              </a:rPr>
              <a:t>■ </a:t>
            </a:r>
            <a:r>
              <a:rPr lang="en-CA" sz="1200" i="1" dirty="0">
                <a:effectLst/>
                <a:latin typeface="Arial" panose="020B0604020202020204" pitchFamily="34" charset="0"/>
                <a:cs typeface="Arial" panose="020B0604020202020204" pitchFamily="34" charset="0"/>
              </a:rPr>
              <a:t>Congratulate and praise them on their progress to date.</a:t>
            </a:r>
          </a:p>
          <a:p>
            <a:r>
              <a:rPr lang="en-CA" sz="1200" i="1" dirty="0">
                <a:solidFill>
                  <a:srgbClr val="FF33CD"/>
                </a:solidFill>
                <a:effectLst/>
                <a:latin typeface="Arial" panose="020B0604020202020204" pitchFamily="34" charset="0"/>
                <a:cs typeface="Arial" panose="020B0604020202020204" pitchFamily="34" charset="0"/>
              </a:rPr>
              <a:t>■ </a:t>
            </a:r>
            <a:r>
              <a:rPr lang="en-CA" sz="1200" i="1" dirty="0">
                <a:effectLst/>
                <a:latin typeface="Arial" panose="020B0604020202020204" pitchFamily="34" charset="0"/>
                <a:cs typeface="Arial" panose="020B0604020202020204" pitchFamily="34" charset="0"/>
              </a:rPr>
              <a:t>Reinforce the importance of staying smokefree and not having one even one puff on a cigarette.</a:t>
            </a:r>
          </a:p>
          <a:p>
            <a:r>
              <a:rPr lang="en-CA" sz="1200" i="1" dirty="0">
                <a:effectLst/>
                <a:latin typeface="Arial" panose="020B0604020202020204" pitchFamily="34" charset="0"/>
                <a:cs typeface="Arial" panose="020B0604020202020204" pitchFamily="34" charset="0"/>
              </a:rPr>
              <a:t>Advise the patient that most people who relapse go back to smoking in the first few weeks after stopping and that managing not to smoke at all makes their chances of becoming permanently smokefree much higher.</a:t>
            </a:r>
          </a:p>
          <a:p>
            <a:endParaRPr lang="en-CA" sz="1200" i="1" dirty="0">
              <a:effectLst/>
              <a:latin typeface="Arial" panose="020B0604020202020204" pitchFamily="34" charset="0"/>
              <a:cs typeface="Arial" panose="020B0604020202020204" pitchFamily="34" charset="0"/>
            </a:endParaRPr>
          </a:p>
          <a:p>
            <a:r>
              <a:rPr lang="en-CA" sz="1200" b="1" i="1" dirty="0">
                <a:effectLst/>
                <a:latin typeface="Arial" panose="020B0604020202020204" pitchFamily="34" charset="0"/>
                <a:cs typeface="Arial" panose="020B0604020202020204" pitchFamily="34" charset="0"/>
              </a:rPr>
              <a:t>If the patient has had a slip(s) (had a few cigarettes but not returned to regular smoking):</a:t>
            </a:r>
          </a:p>
          <a:p>
            <a:r>
              <a:rPr lang="en-CA" sz="1200" i="1" dirty="0">
                <a:solidFill>
                  <a:srgbClr val="FF33CD"/>
                </a:solidFill>
                <a:effectLst/>
                <a:latin typeface="Arial" panose="020B0604020202020204" pitchFamily="34" charset="0"/>
                <a:cs typeface="Arial" panose="020B0604020202020204" pitchFamily="34" charset="0"/>
              </a:rPr>
              <a:t>■ </a:t>
            </a:r>
            <a:r>
              <a:rPr lang="en-CA" sz="1200" i="1" dirty="0">
                <a:effectLst/>
                <a:latin typeface="Arial" panose="020B0604020202020204" pitchFamily="34" charset="0"/>
                <a:cs typeface="Arial" panose="020B0604020202020204" pitchFamily="34" charset="0"/>
              </a:rPr>
              <a:t>Acknowledge the effort made, especially for more dependent people who smoke. However, also reinforce the rationale of complete abstinence, as having the occasional cigarette makes withdrawal worse and reduces the likelihood of stopping.</a:t>
            </a:r>
          </a:p>
          <a:p>
            <a:r>
              <a:rPr lang="en-CA" sz="1200" i="1" dirty="0">
                <a:solidFill>
                  <a:srgbClr val="FF33CD"/>
                </a:solidFill>
                <a:effectLst/>
                <a:latin typeface="Arial" panose="020B0604020202020204" pitchFamily="34" charset="0"/>
                <a:cs typeface="Arial" panose="020B0604020202020204" pitchFamily="34" charset="0"/>
              </a:rPr>
              <a:t>■ </a:t>
            </a:r>
            <a:r>
              <a:rPr lang="en-CA" sz="1200" i="1" dirty="0">
                <a:effectLst/>
                <a:latin typeface="Arial" panose="020B0604020202020204" pitchFamily="34" charset="0"/>
                <a:cs typeface="Arial" panose="020B0604020202020204" pitchFamily="34" charset="0"/>
              </a:rPr>
              <a:t>Learn about the details of the patient’s smoking (when, where and why). Provide brief advice and ensure they are seen by follow-up support.</a:t>
            </a:r>
          </a:p>
          <a:p>
            <a:endParaRPr lang="en-CA" sz="1200" i="1" dirty="0">
              <a:effectLst/>
              <a:latin typeface="Arial" panose="020B0604020202020204" pitchFamily="34" charset="0"/>
              <a:cs typeface="Arial" panose="020B0604020202020204" pitchFamily="34" charset="0"/>
            </a:endParaRPr>
          </a:p>
          <a:p>
            <a:r>
              <a:rPr lang="en-CA" sz="1200" b="1" i="1" dirty="0">
                <a:effectLst/>
                <a:latin typeface="Arial" panose="020B0604020202020204" pitchFamily="34" charset="0"/>
                <a:cs typeface="Arial" panose="020B0604020202020204" pitchFamily="34" charset="0"/>
              </a:rPr>
              <a:t>If the patient has relapsed (returned to regular smoking):</a:t>
            </a:r>
          </a:p>
          <a:p>
            <a:r>
              <a:rPr lang="en-CA" sz="1200" i="1" dirty="0">
                <a:solidFill>
                  <a:srgbClr val="FF33CD"/>
                </a:solidFill>
                <a:effectLst/>
                <a:latin typeface="Arial" panose="020B0604020202020204" pitchFamily="34" charset="0"/>
                <a:cs typeface="Arial" panose="020B0604020202020204" pitchFamily="34" charset="0"/>
              </a:rPr>
              <a:t>■ </a:t>
            </a:r>
            <a:r>
              <a:rPr lang="en-CA" sz="1200" i="1" dirty="0">
                <a:effectLst/>
                <a:latin typeface="Arial" panose="020B0604020202020204" pitchFamily="34" charset="0"/>
                <a:cs typeface="Arial" panose="020B0604020202020204" pitchFamily="34" charset="0"/>
              </a:rPr>
              <a:t>It will not be uncommon for patients who expressed initial interest in quitting to change their mind or feel a lack of confidence in their ability to quit. It can be helpful to understand the challenges of stopping and provide non-judgmental support and encouragement. Often just a few minutes speaking to a trained practitioner can assist with boosting patient confidence and help them stay on track with the plan for staying smokefree.</a:t>
            </a:r>
          </a:p>
          <a:p>
            <a:endParaRPr lang="en-CA" sz="1200" i="1" dirty="0">
              <a:effectLst/>
              <a:latin typeface="Arial" panose="020B0604020202020204" pitchFamily="34" charset="0"/>
              <a:cs typeface="Arial" panose="020B0604020202020204" pitchFamily="34" charset="0"/>
            </a:endParaRPr>
          </a:p>
          <a:p>
            <a:r>
              <a:rPr lang="en-CA" sz="1200" b="1" i="1" dirty="0">
                <a:effectLst/>
                <a:latin typeface="Arial" panose="020B0604020202020204" pitchFamily="34" charset="0"/>
                <a:cs typeface="Arial" panose="020B0604020202020204" pitchFamily="34" charset="0"/>
              </a:rPr>
              <a:t>For patients not engaged in becoming smokefree:</a:t>
            </a:r>
          </a:p>
          <a:p>
            <a:r>
              <a:rPr lang="en-CA" sz="1200" i="1" dirty="0">
                <a:solidFill>
                  <a:srgbClr val="CD009A"/>
                </a:solidFill>
                <a:effectLst/>
                <a:latin typeface="Arial" panose="020B0604020202020204" pitchFamily="34" charset="0"/>
                <a:cs typeface="Arial" panose="020B0604020202020204" pitchFamily="34" charset="0"/>
              </a:rPr>
              <a:t>“How many cigarettes a day are you smoking at the moment?”</a:t>
            </a:r>
          </a:p>
          <a:p>
            <a:r>
              <a:rPr lang="en-CA" sz="1200" i="1" dirty="0">
                <a:solidFill>
                  <a:srgbClr val="CD009A"/>
                </a:solidFill>
                <a:effectLst/>
                <a:latin typeface="Arial" panose="020B0604020202020204" pitchFamily="34" charset="0"/>
                <a:cs typeface="Arial" panose="020B0604020202020204" pitchFamily="34" charset="0"/>
              </a:rPr>
              <a:t>“Have you attempted to reduce your smoking at all?”</a:t>
            </a:r>
          </a:p>
          <a:p>
            <a:r>
              <a:rPr lang="en-CA" sz="1200" i="1" dirty="0">
                <a:effectLst/>
                <a:latin typeface="Arial" panose="020B0604020202020204" pitchFamily="34" charset="0"/>
                <a:cs typeface="Arial" panose="020B0604020202020204" pitchFamily="34" charset="0"/>
              </a:rPr>
              <a:t>Provide advice and motivational intervention as appropriate.</a:t>
            </a:r>
          </a:p>
          <a:p>
            <a:endParaRPr lang="en-CA" sz="1200" i="1" dirty="0">
              <a:effectLst/>
              <a:latin typeface="Arial" panose="020B0604020202020204" pitchFamily="34" charset="0"/>
              <a:cs typeface="Arial" panose="020B0604020202020204" pitchFamily="34" charset="0"/>
            </a:endParaRPr>
          </a:p>
          <a:p>
            <a:r>
              <a:rPr lang="en-CA" sz="1200" b="1" i="1" dirty="0">
                <a:effectLst/>
                <a:latin typeface="Arial" panose="020B0604020202020204" pitchFamily="34" charset="0"/>
                <a:cs typeface="Arial" panose="020B0604020202020204" pitchFamily="34" charset="0"/>
              </a:rPr>
              <a:t>Assess their readiness to go smokefree:</a:t>
            </a:r>
          </a:p>
          <a:p>
            <a:r>
              <a:rPr lang="en-CA" sz="1200" i="1" dirty="0">
                <a:solidFill>
                  <a:srgbClr val="CD009A"/>
                </a:solidFill>
                <a:effectLst/>
                <a:latin typeface="Arial" panose="020B0604020202020204" pitchFamily="34" charset="0"/>
                <a:cs typeface="Arial" panose="020B0604020202020204" pitchFamily="34" charset="0"/>
              </a:rPr>
              <a:t>“Have you thought about our offer to support you with quitting/stopping smoking?”</a:t>
            </a:r>
          </a:p>
          <a:p>
            <a:r>
              <a:rPr lang="en-CA" sz="1200" i="1" dirty="0">
                <a:effectLst/>
                <a:latin typeface="Arial" panose="020B0604020202020204" pitchFamily="34" charset="0"/>
                <a:cs typeface="Arial" panose="020B0604020202020204" pitchFamily="34" charset="0"/>
              </a:rPr>
              <a:t>or</a:t>
            </a:r>
          </a:p>
          <a:p>
            <a:r>
              <a:rPr lang="en-CA" sz="1200" i="1" dirty="0">
                <a:solidFill>
                  <a:srgbClr val="CD009A"/>
                </a:solidFill>
                <a:effectLst/>
                <a:latin typeface="Arial" panose="020B0604020202020204" pitchFamily="34" charset="0"/>
                <a:cs typeface="Arial" panose="020B0604020202020204" pitchFamily="34" charset="0"/>
              </a:rPr>
              <a:t>“I did want to check to see how you are doing and let you know the offer of support is always here. We can also provide medications without cost and specialist support.”</a:t>
            </a:r>
          </a:p>
          <a:p>
            <a:r>
              <a:rPr lang="en-CA" sz="1200" i="1" dirty="0">
                <a:effectLst/>
                <a:latin typeface="Arial" panose="020B0604020202020204" pitchFamily="34" charset="0"/>
                <a:cs typeface="Arial" panose="020B0604020202020204" pitchFamily="34" charset="0"/>
              </a:rPr>
              <a:t>And respond as appropriate. Review options for follow-up support and initiate referral to stop smoking support as appropriate.</a:t>
            </a:r>
          </a:p>
          <a:p>
            <a:pPr marL="430213" indent="-228600" algn="l" rtl="0" fontAlgn="base">
              <a:lnSpc>
                <a:spcPct val="229000"/>
              </a:lnSpc>
              <a:spcBef>
                <a:spcPts val="1100"/>
              </a:spcBef>
              <a:spcAft>
                <a:spcPts val="0"/>
              </a:spcAft>
              <a:buAutoNum type="arabicPeriod" startAt="2"/>
              <a:tabLst>
                <a:tab pos="1630363" algn="l"/>
              </a:tabLst>
            </a:pPr>
            <a:endParaRPr lang="en-US" sz="1200" b="1" i="1" dirty="0">
              <a:solidFill>
                <a:srgbClr val="000000"/>
              </a:solidFill>
              <a:latin typeface="Arial" panose="020B0604020202020204" pitchFamily="34" charset="0"/>
              <a:cs typeface="Arial" panose="020B0604020202020204" pitchFamily="34" charset="0"/>
            </a:endParaRPr>
          </a:p>
          <a:p>
            <a:pPr marL="201613" indent="0" algn="l" rtl="0" fontAlgn="base">
              <a:lnSpc>
                <a:spcPct val="220000"/>
              </a:lnSpc>
              <a:spcBef>
                <a:spcPts val="1700"/>
              </a:spcBef>
              <a:spcAft>
                <a:spcPts val="600"/>
              </a:spcAft>
              <a:buNone/>
              <a:tabLst>
                <a:tab pos="1630363" algn="l"/>
              </a:tabLst>
            </a:pPr>
            <a:r>
              <a:rPr lang="en-US" sz="1200" b="1" i="1" dirty="0">
                <a:solidFill>
                  <a:schemeClr val="accent5">
                    <a:lumMod val="75000"/>
                  </a:schemeClr>
                </a:solidFill>
                <a:effectLst/>
                <a:latin typeface="Arial" panose="020B0604020202020204" pitchFamily="34" charset="0"/>
                <a:cs typeface="Arial" panose="020B0604020202020204" pitchFamily="34" charset="0"/>
              </a:rPr>
              <a:t>3. Assess medication use and supply level</a:t>
            </a:r>
          </a:p>
          <a:p>
            <a:pPr marL="201613" indent="0" algn="l" rtl="0" fontAlgn="base">
              <a:lnSpc>
                <a:spcPct val="220000"/>
              </a:lnSpc>
              <a:spcBef>
                <a:spcPts val="1700"/>
              </a:spcBef>
              <a:spcAft>
                <a:spcPts val="600"/>
              </a:spcAft>
              <a:buNone/>
              <a:tabLst>
                <a:tab pos="1630363" algn="l"/>
              </a:tabLst>
            </a:pPr>
            <a:endParaRPr lang="en-US" sz="1200" i="1" dirty="0">
              <a:solidFill>
                <a:schemeClr val="accent5">
                  <a:lumMod val="75000"/>
                </a:schemeClr>
              </a:solidFill>
              <a:effectLst/>
              <a:latin typeface="Arial" panose="020B0604020202020204" pitchFamily="34" charset="0"/>
              <a:cs typeface="Arial" panose="020B0604020202020204" pitchFamily="34" charset="0"/>
            </a:endParaRPr>
          </a:p>
          <a:p>
            <a:r>
              <a:rPr lang="en-CA" sz="1200" i="1" dirty="0">
                <a:solidFill>
                  <a:srgbClr val="CD009A"/>
                </a:solidFill>
                <a:effectLst/>
                <a:latin typeface="Arial" panose="020B0604020202020204" pitchFamily="34" charset="0"/>
                <a:cs typeface="Arial" panose="020B0604020202020204" pitchFamily="34" charset="0"/>
              </a:rPr>
              <a:t>“Have you been using the _______ (product) that was provided to you?”</a:t>
            </a:r>
          </a:p>
          <a:p>
            <a:r>
              <a:rPr lang="en-CA" sz="1200" i="1" dirty="0">
                <a:solidFill>
                  <a:srgbClr val="CD009A"/>
                </a:solidFill>
                <a:effectLst/>
                <a:latin typeface="Arial" panose="020B0604020202020204" pitchFamily="34" charset="0"/>
                <a:cs typeface="Arial" panose="020B0604020202020204" pitchFamily="34" charset="0"/>
              </a:rPr>
              <a:t>“How much medication supply do you have left?”</a:t>
            </a:r>
          </a:p>
          <a:p>
            <a:pPr marL="201613" indent="0" algn="l" rtl="0" fontAlgn="base">
              <a:lnSpc>
                <a:spcPct val="220000"/>
              </a:lnSpc>
              <a:spcBef>
                <a:spcPts val="1700"/>
              </a:spcBef>
              <a:spcAft>
                <a:spcPts val="600"/>
              </a:spcAft>
              <a:buNone/>
              <a:tabLst>
                <a:tab pos="1630363" algn="l"/>
              </a:tabLst>
            </a:pPr>
            <a:endParaRPr lang="en-US" sz="1200" i="1" dirty="0">
              <a:solidFill>
                <a:srgbClr val="000000"/>
              </a:solidFill>
              <a:effectLst/>
              <a:latin typeface="Arial" panose="020B0604020202020204" pitchFamily="34" charset="0"/>
              <a:cs typeface="Arial" panose="020B0604020202020204" pitchFamily="34" charset="0"/>
            </a:endParaRPr>
          </a:p>
          <a:p>
            <a:pPr marL="452438" indent="-271463" algn="l" rtl="0" fontAlgn="base">
              <a:lnSpc>
                <a:spcPct val="100000"/>
              </a:lnSpc>
              <a:spcBef>
                <a:spcPts val="1700"/>
              </a:spcBef>
              <a:spcAft>
                <a:spcPts val="600"/>
              </a:spcAft>
              <a:buNone/>
              <a:tabLst>
                <a:tab pos="1554163" algn="l"/>
                <a:tab pos="1630363" algn="l"/>
              </a:tabLst>
            </a:pPr>
            <a:r>
              <a:rPr lang="en-US" sz="1200" b="1" i="1" dirty="0">
                <a:solidFill>
                  <a:schemeClr val="accent5">
                    <a:lumMod val="75000"/>
                  </a:schemeClr>
                </a:solidFill>
                <a:latin typeface="Arial" panose="020B0604020202020204" pitchFamily="34" charset="0"/>
                <a:cs typeface="Arial" panose="020B0604020202020204" pitchFamily="34" charset="0"/>
              </a:rPr>
              <a:t>4.</a:t>
            </a:r>
            <a:r>
              <a:rPr lang="en-US" sz="1200" b="1" i="1" dirty="0">
                <a:solidFill>
                  <a:schemeClr val="accent5">
                    <a:lumMod val="75000"/>
                  </a:schemeClr>
                </a:solidFill>
                <a:effectLst/>
                <a:latin typeface="Arial" panose="020B0604020202020204" pitchFamily="34" charset="0"/>
                <a:cs typeface="Arial" panose="020B0604020202020204" pitchFamily="34" charset="0"/>
              </a:rPr>
              <a:t> Confirm access to community-based support, briefly address barriers, review options and refer as appropriate</a:t>
            </a:r>
            <a:endParaRPr lang="en-US" sz="1200" b="1" i="1" dirty="0">
              <a:solidFill>
                <a:schemeClr val="accent5">
                  <a:lumMod val="75000"/>
                </a:schemeClr>
              </a:solidFill>
              <a:latin typeface="Arial" panose="020B0604020202020204" pitchFamily="34" charset="0"/>
              <a:cs typeface="Arial" panose="020B0604020202020204" pitchFamily="34" charset="0"/>
            </a:endParaRPr>
          </a:p>
          <a:p>
            <a:pPr marL="1606550" indent="-1425575" algn="l" rtl="0" fontAlgn="base">
              <a:lnSpc>
                <a:spcPct val="229000"/>
              </a:lnSpc>
              <a:spcBef>
                <a:spcPts val="1100"/>
              </a:spcBef>
              <a:spcAft>
                <a:spcPts val="0"/>
              </a:spcAft>
              <a:buNone/>
              <a:tabLst>
                <a:tab pos="1554163" algn="l"/>
                <a:tab pos="1630363" algn="l"/>
              </a:tabLst>
            </a:pPr>
            <a:endParaRPr lang="en-US" sz="1200" i="1" dirty="0">
              <a:solidFill>
                <a:schemeClr val="accent5">
                  <a:lumMod val="75000"/>
                </a:schemeClr>
              </a:solidFill>
              <a:latin typeface="Arial" panose="020B0604020202020204" pitchFamily="34" charset="0"/>
              <a:cs typeface="Arial" panose="020B0604020202020204" pitchFamily="34" charset="0"/>
            </a:endParaRPr>
          </a:p>
          <a:p>
            <a:r>
              <a:rPr lang="en-CA" sz="1200" i="1" dirty="0">
                <a:effectLst/>
                <a:latin typeface="Arial" panose="020B0604020202020204" pitchFamily="34" charset="0"/>
                <a:cs typeface="Arial" panose="020B0604020202020204" pitchFamily="34" charset="0"/>
              </a:rPr>
              <a:t>Confirm access to follow-up support (for patients who were referred to community-based follow-up support):</a:t>
            </a:r>
          </a:p>
          <a:p>
            <a:r>
              <a:rPr lang="en-CA" sz="1200" i="1" dirty="0">
                <a:solidFill>
                  <a:srgbClr val="CD009A"/>
                </a:solidFill>
                <a:effectLst/>
                <a:latin typeface="Arial" panose="020B0604020202020204" pitchFamily="34" charset="0"/>
                <a:cs typeface="Arial" panose="020B0604020202020204" pitchFamily="34" charset="0"/>
              </a:rPr>
              <a:t>“I wanted to check to see if you met with the stop smoking adviser at the [name of service to which patient was referred for stop smoking support]?”</a:t>
            </a:r>
          </a:p>
          <a:p>
            <a:endParaRPr lang="en-CA" sz="1200" i="1" dirty="0">
              <a:effectLst/>
              <a:latin typeface="Arial" panose="020B0604020202020204" pitchFamily="34" charset="0"/>
              <a:cs typeface="Arial" panose="020B0604020202020204" pitchFamily="34" charset="0"/>
            </a:endParaRPr>
          </a:p>
          <a:p>
            <a:r>
              <a:rPr lang="en-CA" sz="1200" b="1" i="1" dirty="0">
                <a:effectLst/>
                <a:latin typeface="Arial" panose="020B0604020202020204" pitchFamily="34" charset="0"/>
                <a:cs typeface="Arial" panose="020B0604020202020204" pitchFamily="34" charset="0"/>
              </a:rPr>
              <a:t>If the patient is being actively followed by a community-based stop smoking service:</a:t>
            </a:r>
          </a:p>
          <a:p>
            <a:r>
              <a:rPr lang="en-CA" sz="1200" i="1" dirty="0">
                <a:solidFill>
                  <a:srgbClr val="CD009A"/>
                </a:solidFill>
                <a:effectLst/>
                <a:latin typeface="Arial" panose="020B0604020202020204" pitchFamily="34" charset="0"/>
                <a:cs typeface="Arial" panose="020B0604020202020204" pitchFamily="34" charset="0"/>
              </a:rPr>
              <a:t>“That’s great, I am so glad you have been working with the service.”</a:t>
            </a:r>
          </a:p>
          <a:p>
            <a:r>
              <a:rPr lang="en-CA" sz="1200" i="1" dirty="0">
                <a:effectLst/>
                <a:latin typeface="Arial" panose="020B0604020202020204" pitchFamily="34" charset="0"/>
                <a:cs typeface="Arial" panose="020B0604020202020204" pitchFamily="34" charset="0"/>
              </a:rPr>
              <a:t>Learn more about their experience, where appropriate, and provide reinforcement:</a:t>
            </a:r>
          </a:p>
          <a:p>
            <a:r>
              <a:rPr lang="en-CA" sz="1200" i="1" dirty="0">
                <a:effectLst/>
                <a:latin typeface="Arial" panose="020B0604020202020204" pitchFamily="34" charset="0"/>
                <a:cs typeface="Arial" panose="020B0604020202020204" pitchFamily="34" charset="0"/>
              </a:rPr>
              <a:t>If patient is not being followed by community-based stop smoking support, briefly address any barriers, review options and refer as appropriate.</a:t>
            </a:r>
            <a:endParaRPr lang="en-CA" sz="1200" i="1" dirty="0">
              <a:solidFill>
                <a:schemeClr val="tx1"/>
              </a:solidFill>
              <a:effectLst/>
              <a:latin typeface="Arial" panose="020B0604020202020204" pitchFamily="34" charset="0"/>
              <a:cs typeface="Arial" panose="020B0604020202020204" pitchFamily="34" charset="0"/>
            </a:endParaRPr>
          </a:p>
          <a:p>
            <a:endParaRPr lang="en-US" sz="1200" i="1" dirty="0">
              <a:solidFill>
                <a:schemeClr val="accent5">
                  <a:lumMod val="75000"/>
                </a:schemeClr>
              </a:solidFill>
              <a:latin typeface="Arial" panose="020B0604020202020204" pitchFamily="34" charset="0"/>
              <a:cs typeface="Arial" panose="020B0604020202020204" pitchFamily="34" charset="0"/>
            </a:endParaRPr>
          </a:p>
          <a:p>
            <a:r>
              <a:rPr lang="en-CA" sz="1200" b="1" i="1" dirty="0">
                <a:effectLst/>
                <a:latin typeface="Arial" panose="020B0604020202020204" pitchFamily="34" charset="0"/>
                <a:cs typeface="Arial" panose="020B0604020202020204" pitchFamily="34" charset="0"/>
              </a:rPr>
              <a:t>If the service was not in touch:</a:t>
            </a:r>
          </a:p>
          <a:p>
            <a:r>
              <a:rPr lang="en-CA" sz="1200" i="1" dirty="0">
                <a:solidFill>
                  <a:srgbClr val="FF33CD"/>
                </a:solidFill>
                <a:effectLst/>
                <a:latin typeface="Arial" panose="020B0604020202020204" pitchFamily="34" charset="0"/>
                <a:cs typeface="Arial" panose="020B0604020202020204" pitchFamily="34" charset="0"/>
              </a:rPr>
              <a:t>■ </a:t>
            </a:r>
            <a:r>
              <a:rPr lang="en-CA" sz="1200" i="1" dirty="0">
                <a:effectLst/>
                <a:latin typeface="Arial" panose="020B0604020202020204" pitchFamily="34" charset="0"/>
                <a:cs typeface="Arial" panose="020B0604020202020204" pitchFamily="34" charset="0"/>
              </a:rPr>
              <a:t>Let the patient know that you will be in touch with the service to see what may have happened.</a:t>
            </a:r>
          </a:p>
          <a:p>
            <a:r>
              <a:rPr lang="en-CA" sz="1200" i="1" dirty="0">
                <a:solidFill>
                  <a:srgbClr val="FF33CD"/>
                </a:solidFill>
                <a:effectLst/>
                <a:latin typeface="Arial" panose="020B0604020202020204" pitchFamily="34" charset="0"/>
                <a:cs typeface="Arial" panose="020B0604020202020204" pitchFamily="34" charset="0"/>
              </a:rPr>
              <a:t>■ </a:t>
            </a:r>
            <a:r>
              <a:rPr lang="en-CA" sz="1200" i="1" dirty="0">
                <a:effectLst/>
                <a:latin typeface="Arial" panose="020B0604020202020204" pitchFamily="34" charset="0"/>
                <a:cs typeface="Arial" panose="020B0604020202020204" pitchFamily="34" charset="0"/>
              </a:rPr>
              <a:t>Provide any immediate support they may need particularly with the supply of stop smoking treatment that was prescribed in hospital.</a:t>
            </a:r>
          </a:p>
          <a:p>
            <a:endParaRPr lang="en-CA" sz="1200" i="1" dirty="0">
              <a:effectLst/>
              <a:latin typeface="Arial" panose="020B0604020202020204" pitchFamily="34" charset="0"/>
              <a:cs typeface="Arial" panose="020B0604020202020204" pitchFamily="34" charset="0"/>
            </a:endParaRPr>
          </a:p>
          <a:p>
            <a:r>
              <a:rPr lang="en-CA" sz="1200" b="1" i="1" dirty="0">
                <a:effectLst/>
                <a:latin typeface="Arial" panose="020B0604020202020204" pitchFamily="34" charset="0"/>
                <a:cs typeface="Arial" panose="020B0604020202020204" pitchFamily="34" charset="0"/>
              </a:rPr>
              <a:t>If the patient has changed their mind:</a:t>
            </a:r>
          </a:p>
          <a:p>
            <a:r>
              <a:rPr lang="en-CA" sz="1200" i="1" dirty="0">
                <a:solidFill>
                  <a:srgbClr val="FF33CD"/>
                </a:solidFill>
                <a:effectLst/>
                <a:latin typeface="Arial" panose="020B0604020202020204" pitchFamily="34" charset="0"/>
                <a:cs typeface="Arial" panose="020B0604020202020204" pitchFamily="34" charset="0"/>
              </a:rPr>
              <a:t>■ </a:t>
            </a:r>
            <a:r>
              <a:rPr lang="en-CA" sz="1200" i="1" dirty="0">
                <a:effectLst/>
                <a:latin typeface="Arial" panose="020B0604020202020204" pitchFamily="34" charset="0"/>
                <a:cs typeface="Arial" panose="020B0604020202020204" pitchFamily="34" charset="0"/>
              </a:rPr>
              <a:t>Review the reasons for this and encourage them to consider engaging in support, letting them know the door remains open.</a:t>
            </a:r>
          </a:p>
          <a:p>
            <a:r>
              <a:rPr lang="en-CA" sz="1200" i="1" dirty="0">
                <a:solidFill>
                  <a:srgbClr val="FF33CD"/>
                </a:solidFill>
                <a:effectLst/>
                <a:latin typeface="Arial" panose="020B0604020202020204" pitchFamily="34" charset="0"/>
                <a:cs typeface="Arial" panose="020B0604020202020204" pitchFamily="34" charset="0"/>
              </a:rPr>
              <a:t>■ </a:t>
            </a:r>
            <a:r>
              <a:rPr lang="en-CA" sz="1200" i="1" dirty="0">
                <a:effectLst/>
                <a:latin typeface="Arial" panose="020B0604020202020204" pitchFamily="34" charset="0"/>
                <a:cs typeface="Arial" panose="020B0604020202020204" pitchFamily="34" charset="0"/>
              </a:rPr>
              <a:t>Consider other options for follow-up support as appropriate.</a:t>
            </a:r>
          </a:p>
          <a:p>
            <a:r>
              <a:rPr lang="en-CA" sz="1200" b="1" i="1" dirty="0">
                <a:effectLst/>
                <a:latin typeface="Arial" panose="020B0604020202020204" pitchFamily="34" charset="0"/>
                <a:cs typeface="Arial" panose="020B0604020202020204" pitchFamily="34" charset="0"/>
              </a:rPr>
              <a:t>If the patient has identified barriers to accessing the service, briefly address these barriers.</a:t>
            </a:r>
            <a:endParaRPr lang="en-US" sz="1200" b="0" i="1" dirty="0">
              <a:solidFill>
                <a:schemeClr val="accent5">
                  <a:lumMod val="75000"/>
                </a:schemeClr>
              </a:solidFill>
              <a:effectLst/>
              <a:latin typeface="Arial" panose="020B0604020202020204" pitchFamily="34" charset="0"/>
              <a:cs typeface="Arial" panose="020B0604020202020204" pitchFamily="34" charset="0"/>
            </a:endParaRPr>
          </a:p>
          <a:p>
            <a:endParaRPr lang="en-US" sz="1200" b="0" i="1" dirty="0">
              <a:solidFill>
                <a:schemeClr val="accent5">
                  <a:lumMod val="75000"/>
                </a:schemeClr>
              </a:solidFill>
              <a:effectLst/>
              <a:latin typeface="Arial" panose="020B0604020202020204" pitchFamily="34" charset="0"/>
              <a:cs typeface="Arial" panose="020B0604020202020204" pitchFamily="34" charset="0"/>
            </a:endParaRPr>
          </a:p>
          <a:p>
            <a:r>
              <a:rPr lang="en-US" sz="1200" b="1" dirty="0">
                <a:solidFill>
                  <a:schemeClr val="accent5">
                    <a:lumMod val="75000"/>
                  </a:schemeClr>
                </a:solidFill>
                <a:latin typeface="Arial" panose="020B0604020202020204" pitchFamily="34" charset="0"/>
                <a:cs typeface="Arial" panose="020B0604020202020204" pitchFamily="34" charset="0"/>
              </a:rPr>
              <a:t>5.</a:t>
            </a:r>
            <a:r>
              <a:rPr lang="en-US" sz="1200" b="1" i="0" dirty="0">
                <a:solidFill>
                  <a:schemeClr val="accent5">
                    <a:lumMod val="75000"/>
                  </a:schemeClr>
                </a:solidFill>
                <a:effectLst/>
                <a:latin typeface="Arial" panose="020B0604020202020204" pitchFamily="34" charset="0"/>
                <a:cs typeface="Arial" panose="020B0604020202020204" pitchFamily="34" charset="0"/>
              </a:rPr>
              <a:t> Provide a summary and schedule 28-day follow-up</a:t>
            </a:r>
            <a:endParaRPr lang="en-US" sz="1200" b="1" i="0" dirty="0">
              <a:solidFill>
                <a:srgbClr val="000000"/>
              </a:solidFill>
              <a:effectLst/>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CA" sz="1200" i="0" dirty="0">
                <a:effectLst/>
                <a:latin typeface="Arial" panose="020B0604020202020204" pitchFamily="34" charset="0"/>
                <a:cs typeface="Arial" panose="020B0604020202020204" pitchFamily="34" charset="0"/>
              </a:rPr>
              <a:t>Provide patients with brief advice:</a:t>
            </a:r>
          </a:p>
          <a:p>
            <a:pPr marL="457200" indent="-457200">
              <a:buFont typeface="Arial" panose="020B0604020202020204" pitchFamily="34" charset="0"/>
              <a:buChar char="•"/>
            </a:pPr>
            <a:r>
              <a:rPr lang="en-CA" sz="1200" i="0" dirty="0">
                <a:effectLst/>
                <a:latin typeface="Arial" panose="020B0604020202020204" pitchFamily="34" charset="0"/>
                <a:cs typeface="Arial" panose="020B0604020202020204" pitchFamily="34" charset="0"/>
              </a:rPr>
              <a:t>Summarise what was discussed as part of the call and any actions to be taken by the patient or yourself (e.g., initiate referral).</a:t>
            </a:r>
          </a:p>
          <a:p>
            <a:pPr marL="457200" indent="-457200">
              <a:buFont typeface="Arial" panose="020B0604020202020204" pitchFamily="34" charset="0"/>
              <a:buChar char="•"/>
            </a:pPr>
            <a:r>
              <a:rPr lang="en-CA" sz="1200" i="0" dirty="0">
                <a:effectLst/>
                <a:latin typeface="Arial" panose="020B0604020202020204" pitchFamily="34" charset="0"/>
                <a:cs typeface="Arial" panose="020B0604020202020204" pitchFamily="34" charset="0"/>
              </a:rPr>
              <a:t>Ask the patient if they have any questions:</a:t>
            </a:r>
          </a:p>
          <a:p>
            <a:pPr marL="457200" indent="-457200">
              <a:buFont typeface="Arial" panose="020B0604020202020204" pitchFamily="34" charset="0"/>
              <a:buChar char="•"/>
            </a:pPr>
            <a:r>
              <a:rPr lang="en-CA" sz="1200" i="0" dirty="0">
                <a:effectLst/>
                <a:latin typeface="Arial" panose="020B0604020202020204" pitchFamily="34" charset="0"/>
                <a:cs typeface="Arial" panose="020B0604020202020204" pitchFamily="34" charset="0"/>
              </a:rPr>
              <a:t>Schedule the 28-day follow-up</a:t>
            </a:r>
          </a:p>
          <a:p>
            <a:pPr marL="457200" indent="-457200">
              <a:buFont typeface="Arial" panose="020B0604020202020204" pitchFamily="34" charset="0"/>
              <a:buChar char="•"/>
            </a:pPr>
            <a:r>
              <a:rPr lang="en-CA" sz="1200" i="0" dirty="0">
                <a:effectLst/>
                <a:latin typeface="Arial" panose="020B0604020202020204" pitchFamily="34" charset="0"/>
                <a:cs typeface="Arial" panose="020B0604020202020204" pitchFamily="34" charset="0"/>
              </a:rPr>
              <a:t>Ensure the patient has a contact number for the service to which they are being referred and/or the trust Tobacco Dependence Team.</a:t>
            </a:r>
          </a:p>
          <a:p>
            <a:endParaRPr lang="en-GB"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a:p>
        </p:txBody>
      </p:sp>
    </p:spTree>
    <p:extLst>
      <p:ext uri="{BB962C8B-B14F-4D97-AF65-F5344CB8AC3E}">
        <p14:creationId xmlns:p14="http://schemas.microsoft.com/office/powerpoint/2010/main" val="39211354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effectLst/>
                <a:latin typeface="Arial" panose="020B0604020202020204" pitchFamily="34" charset="0"/>
                <a:ea typeface="Calibri" panose="020F0502020204030204" pitchFamily="34" charset="0"/>
                <a:cs typeface="Arial" panose="020B0604020202020204" pitchFamily="34" charset="0"/>
              </a:rPr>
              <a:t>Evidence on effective strategies for preventing relapse is limited. </a:t>
            </a:r>
            <a:endParaRPr lang="en-GB" sz="1200">
              <a:effectLst/>
              <a:latin typeface="Arial" panose="020B0604020202020204" pitchFamily="34" charset="0"/>
              <a:ea typeface="Calibri" panose="020F0502020204030204" pitchFamily="34" charset="0"/>
              <a:cs typeface="Arial" panose="020B0604020202020204" pitchFamily="34" charset="0"/>
            </a:endParaRPr>
          </a:p>
          <a:p>
            <a:r>
              <a:rPr lang="en-US" sz="1200">
                <a:effectLst/>
                <a:latin typeface="Arial" panose="020B0604020202020204" pitchFamily="34" charset="0"/>
                <a:ea typeface="Calibri" panose="020F0502020204030204" pitchFamily="34" charset="0"/>
                <a:cs typeface="Arial" panose="020B0604020202020204" pitchFamily="34" charset="0"/>
              </a:rPr>
              <a:t> </a:t>
            </a:r>
            <a:endParaRPr lang="en-GB" sz="1200">
              <a:effectLst/>
              <a:latin typeface="Arial" panose="020B0604020202020204" pitchFamily="34" charset="0"/>
              <a:ea typeface="Calibri" panose="020F0502020204030204" pitchFamily="34" charset="0"/>
              <a:cs typeface="Arial" panose="020B0604020202020204" pitchFamily="34" charset="0"/>
            </a:endParaRPr>
          </a:p>
          <a:p>
            <a:r>
              <a:rPr lang="en-US" sz="1200">
                <a:effectLst/>
                <a:latin typeface="Arial" panose="020B0604020202020204" pitchFamily="34" charset="0"/>
                <a:ea typeface="Calibri" panose="020F0502020204030204" pitchFamily="34" charset="0"/>
                <a:cs typeface="Arial" panose="020B0604020202020204" pitchFamily="34" charset="0"/>
              </a:rPr>
              <a:t>We see here a list of common relapse prevention strategies. </a:t>
            </a:r>
            <a:endParaRPr lang="en-GB" sz="1200">
              <a:effectLst/>
              <a:latin typeface="Arial" panose="020B0604020202020204" pitchFamily="34" charset="0"/>
              <a:ea typeface="Calibri" panose="020F0502020204030204" pitchFamily="34" charset="0"/>
              <a:cs typeface="Arial" panose="020B0604020202020204" pitchFamily="34" charset="0"/>
            </a:endParaRPr>
          </a:p>
          <a:p>
            <a:r>
              <a:rPr lang="en-US" sz="1200">
                <a:effectLst/>
                <a:latin typeface="Arial" panose="020B0604020202020204" pitchFamily="34" charset="0"/>
                <a:ea typeface="Calibri" panose="020F0502020204030204" pitchFamily="34" charset="0"/>
                <a:cs typeface="Arial" panose="020B0604020202020204" pitchFamily="34" charset="0"/>
              </a:rPr>
              <a:t> </a:t>
            </a:r>
            <a:endParaRPr lang="en-GB" sz="1200">
              <a:effectLst/>
              <a:latin typeface="Arial" panose="020B0604020202020204" pitchFamily="34" charset="0"/>
              <a:ea typeface="Calibri" panose="020F0502020204030204" pitchFamily="34" charset="0"/>
              <a:cs typeface="Arial" panose="020B0604020202020204" pitchFamily="34" charset="0"/>
            </a:endParaRPr>
          </a:p>
          <a:p>
            <a:r>
              <a:rPr lang="en-US" sz="1200" b="1">
                <a:effectLst/>
                <a:latin typeface="Arial" panose="020B0604020202020204" pitchFamily="34" charset="0"/>
                <a:ea typeface="Calibri" panose="020F0502020204030204" pitchFamily="34" charset="0"/>
                <a:cs typeface="Arial" panose="020B0604020202020204" pitchFamily="34" charset="0"/>
              </a:rPr>
              <a:t>[Read the list]</a:t>
            </a:r>
            <a:endParaRPr lang="en-GB" sz="1200">
              <a:effectLst/>
              <a:latin typeface="Arial" panose="020B0604020202020204" pitchFamily="34" charset="0"/>
              <a:ea typeface="Calibri" panose="020F0502020204030204" pitchFamily="34" charset="0"/>
              <a:cs typeface="Arial" panose="020B0604020202020204" pitchFamily="34" charset="0"/>
            </a:endParaRPr>
          </a:p>
          <a:p>
            <a:r>
              <a:rPr lang="en-US" sz="1200">
                <a:effectLst/>
                <a:latin typeface="Arial" panose="020B0604020202020204" pitchFamily="34" charset="0"/>
                <a:ea typeface="Calibri" panose="020F0502020204030204" pitchFamily="34" charset="0"/>
                <a:cs typeface="Arial" panose="020B0604020202020204" pitchFamily="34" charset="0"/>
              </a:rPr>
              <a:t> </a:t>
            </a:r>
            <a:endParaRPr lang="en-GB" sz="1200">
              <a:effectLst/>
              <a:latin typeface="Arial" panose="020B0604020202020204" pitchFamily="34" charset="0"/>
              <a:ea typeface="Calibri" panose="020F0502020204030204" pitchFamily="34" charset="0"/>
              <a:cs typeface="Arial" panose="020B0604020202020204" pitchFamily="34" charset="0"/>
            </a:endParaRPr>
          </a:p>
          <a:p>
            <a:r>
              <a:rPr lang="en-US" sz="1200">
                <a:effectLst/>
                <a:latin typeface="Arial" panose="020B0604020202020204" pitchFamily="34" charset="0"/>
                <a:ea typeface="Calibri" panose="020F0502020204030204" pitchFamily="34" charset="0"/>
                <a:cs typeface="Arial" panose="020B0604020202020204" pitchFamily="34" charset="0"/>
              </a:rPr>
              <a:t>Often people with SMI who get to this stage will need extended use of medication and relapse prevention care. </a:t>
            </a:r>
            <a:endParaRPr lang="en-GB" sz="120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a:p>
        </p:txBody>
      </p:sp>
    </p:spTree>
    <p:extLst>
      <p:ext uri="{BB962C8B-B14F-4D97-AF65-F5344CB8AC3E}">
        <p14:creationId xmlns:p14="http://schemas.microsoft.com/office/powerpoint/2010/main" val="12235030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b="1">
                <a:latin typeface="Arial" panose="020B0604020202020204" pitchFamily="34" charset="0"/>
                <a:cs typeface="Arial" panose="020B0604020202020204" pitchFamily="34" charset="0"/>
              </a:rPr>
              <a:t>Play film clip: (17a) Lapse (24 seconds) – had one cigarette</a:t>
            </a:r>
          </a:p>
          <a:p>
            <a:endParaRPr lang="en-GB" altLang="en-US" b="1">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1">
                <a:latin typeface="Arial" panose="020B0604020202020204" pitchFamily="34" charset="0"/>
                <a:cs typeface="Arial" panose="020B0604020202020204" pitchFamily="34" charset="0"/>
              </a:rPr>
              <a:t>Ask participants how they would handle this situation, what would you say?</a:t>
            </a:r>
          </a:p>
          <a:p>
            <a:endParaRPr lang="en-GB" altLang="en-US" b="1">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altLang="en-US">
                <a:latin typeface="Arial" panose="020B0604020202020204" pitchFamily="34" charset="0"/>
                <a:cs typeface="Arial" panose="020B0604020202020204" pitchFamily="34" charset="0"/>
              </a:rPr>
              <a:t>The good news is that cigarette didn’t lead to more, credit to you for getting back </a:t>
            </a:r>
          </a:p>
          <a:p>
            <a:pPr marL="171450" indent="-171450">
              <a:buFont typeface="Arial" panose="020B0604020202020204" pitchFamily="34" charset="0"/>
              <a:buChar char="•"/>
            </a:pPr>
            <a:r>
              <a:rPr lang="en-GB" altLang="en-US">
                <a:latin typeface="Arial" panose="020B0604020202020204" pitchFamily="34" charset="0"/>
                <a:cs typeface="Arial" panose="020B0604020202020204" pitchFamily="34" charset="0"/>
              </a:rPr>
              <a:t>You still have a chance to turn this around, all is not lost</a:t>
            </a:r>
          </a:p>
          <a:p>
            <a:pPr marL="171450" indent="-171450">
              <a:buFont typeface="Arial" panose="020B0604020202020204" pitchFamily="34" charset="0"/>
              <a:buChar char="•"/>
            </a:pPr>
            <a:r>
              <a:rPr lang="en-GB" altLang="en-US">
                <a:latin typeface="Arial" panose="020B0604020202020204" pitchFamily="34" charset="0"/>
                <a:cs typeface="Arial" panose="020B0604020202020204" pitchFamily="34" charset="0"/>
              </a:rPr>
              <a:t>Now it may help if we review what led up to that one cigarette and how you might address that situation if it came up again….we can also discuss your medication and how you are finding that, how much you are using?</a:t>
            </a:r>
          </a:p>
          <a:p>
            <a:endParaRPr lang="en-GB" altLang="en-US">
              <a:latin typeface="Arial" panose="020B0604020202020204" pitchFamily="34" charset="0"/>
              <a:cs typeface="Arial" panose="020B0604020202020204" pitchFamily="34" charset="0"/>
            </a:endParaRPr>
          </a:p>
          <a:p>
            <a:r>
              <a:rPr lang="en-GB" altLang="en-US" b="1">
                <a:latin typeface="Arial" panose="020B0604020202020204" pitchFamily="34" charset="0"/>
                <a:cs typeface="Arial" panose="020B0604020202020204" pitchFamily="34" charset="0"/>
              </a:rPr>
              <a:t>It may also be helpful to explore with this patient where they obtained the cigarettes e.g. from a friend, partner, bought some….do they still have them?</a:t>
            </a:r>
          </a:p>
          <a:p>
            <a:endParaRPr lang="en-GB" altLang="en-US"/>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a:p>
        </p:txBody>
      </p:sp>
    </p:spTree>
    <p:extLst>
      <p:ext uri="{BB962C8B-B14F-4D97-AF65-F5344CB8AC3E}">
        <p14:creationId xmlns:p14="http://schemas.microsoft.com/office/powerpoint/2010/main" val="21516430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a:latin typeface="Arial" panose="020B0604020202020204" pitchFamily="34" charset="0"/>
                <a:ea typeface="Geneva" panose="020B0503030404040204" pitchFamily="6" charset="0"/>
                <a:cs typeface="Arial" panose="020B0604020202020204" pitchFamily="34" charset="0"/>
              </a:rPr>
              <a:t>Film clip 15 – Post-quit – smoking 4-5 cigarettes per day</a:t>
            </a:r>
          </a:p>
          <a:p>
            <a:endParaRPr lang="en-GB" altLang="en-US">
              <a:latin typeface="Arial" panose="020B0604020202020204" pitchFamily="34" charset="0"/>
              <a:ea typeface="Geneva" panose="020B0503030404040204" pitchFamily="6" charset="0"/>
              <a:cs typeface="Arial" panose="020B0604020202020204" pitchFamily="34" charset="0"/>
            </a:endParaRPr>
          </a:p>
          <a:p>
            <a:r>
              <a:rPr lang="en-GB" altLang="en-US" b="1">
                <a:latin typeface="Arial" panose="020B0604020202020204" pitchFamily="34" charset="0"/>
                <a:ea typeface="Geneva" panose="020B0503030404040204" pitchFamily="6" charset="0"/>
                <a:cs typeface="Arial" panose="020B0604020202020204" pitchFamily="34" charset="0"/>
              </a:rPr>
              <a:t>Play film clip 16 seconds and ask participants how they might respond </a:t>
            </a:r>
          </a:p>
          <a:p>
            <a:endParaRPr lang="en-GB"/>
          </a:p>
        </p:txBody>
      </p:sp>
      <p:sp>
        <p:nvSpPr>
          <p:cNvPr id="4" name="Slide Number Placeholder 3"/>
          <p:cNvSpPr>
            <a:spLocks noGrp="1"/>
          </p:cNvSpPr>
          <p:nvPr>
            <p:ph type="sldNum" sz="quarter" idx="5"/>
          </p:nvPr>
        </p:nvSpPr>
        <p:spPr/>
        <p:txBody>
          <a:bodyPr/>
          <a:lstStyle/>
          <a:p>
            <a:pPr>
              <a:defRPr/>
            </a:pPr>
            <a:fld id="{C970626F-EA9C-4FAB-80F4-6529CACFF373}" type="slidenum">
              <a:rPr lang="en-US" altLang="en-US" smtClean="0"/>
              <a:pPr>
                <a:defRPr/>
              </a:pPr>
              <a:t>5</a:t>
            </a:fld>
            <a:endParaRPr lang="en-US" altLang="en-US"/>
          </a:p>
        </p:txBody>
      </p:sp>
    </p:spTree>
    <p:extLst>
      <p:ext uri="{BB962C8B-B14F-4D97-AF65-F5344CB8AC3E}">
        <p14:creationId xmlns:p14="http://schemas.microsoft.com/office/powerpoint/2010/main" val="16887338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a:p>
        </p:txBody>
      </p:sp>
    </p:spTree>
    <p:extLst>
      <p:ext uri="{BB962C8B-B14F-4D97-AF65-F5344CB8AC3E}">
        <p14:creationId xmlns:p14="http://schemas.microsoft.com/office/powerpoint/2010/main" val="16370596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 Id="rId4" Type="http://schemas.openxmlformats.org/officeDocument/2006/relationships/image" Target="../media/image1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1896825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22348504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24255518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NHSE Inpatient Training – Needs assessment and scoping</a:t>
            </a:r>
            <a:endParaRPr lang="en-US"/>
          </a:p>
        </p:txBody>
      </p:sp>
    </p:spTree>
    <p:extLst>
      <p:ext uri="{BB962C8B-B14F-4D97-AF65-F5344CB8AC3E}">
        <p14:creationId xmlns:p14="http://schemas.microsoft.com/office/powerpoint/2010/main" val="6006030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330877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30738337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41307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25635519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1064504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extLst>
      <p:ext uri="{BB962C8B-B14F-4D97-AF65-F5344CB8AC3E}">
        <p14:creationId xmlns:p14="http://schemas.microsoft.com/office/powerpoint/2010/main" val="3452306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4354162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37569650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cSld>
  <p:clrMap bg1="lt1" tx1="dk1" bg2="lt2" tx2="dk2" accent1="accent1" accent2="accent2" accent3="accent3" accent4="accent4" accent5="accent5" accent6="accent6" hlink="hlink" folHlink="folHlink"/>
  <p:sldLayoutIdLst>
    <p:sldLayoutId id="2147483662" r:id="rId1"/>
    <p:sldLayoutId id="2147483650" r:id="rId2"/>
    <p:sldLayoutId id="2147483658" r:id="rId3"/>
    <p:sldLayoutId id="2147483652" r:id="rId4"/>
    <p:sldLayoutId id="2147483671" r:id="rId5"/>
    <p:sldLayoutId id="2147483657" r:id="rId6"/>
    <p:sldLayoutId id="2147483656" r:id="rId7"/>
    <p:sldLayoutId id="2147483665" r:id="rId8"/>
    <p:sldLayoutId id="2147483659" r:id="rId9"/>
    <p:sldLayoutId id="2147483670" r:id="rId10"/>
    <p:sldLayoutId id="2147483672" r:id="rId11"/>
    <p:sldLayoutId id="2147483673" r:id="rId12"/>
    <p:sldLayoutId id="2147483684" r:id="rId13"/>
    <p:sldLayoutId id="2147483688" r:id="rId14"/>
    <p:sldLayoutId id="2147483697" r:id="rId15"/>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816208256"/>
      </p:ext>
    </p:extLst>
  </p:cSld>
  <p:clrMap bg1="lt1" tx1="dk1" bg2="lt2" tx2="dk2" accent1="accent1" accent2="accent2" accent3="accent3" accent4="accent4" accent5="accent5" accent6="accent6" hlink="hlink" folHlink="folHlink"/>
  <p:sldLayoutIdLst>
    <p:sldLayoutId id="2147483699"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4260529852"/>
      </p:ext>
    </p:extLst>
  </p:cSld>
  <p:clrMap bg1="lt1" tx1="dk1" bg2="lt2" tx2="dk2" accent1="accent1" accent2="accent2" accent3="accent3" accent4="accent4" accent5="accent5" accent6="accent6" hlink="hlink" folHlink="folHlink"/>
  <p:sldLayoutIdLst>
    <p:sldLayoutId id="2147483701"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20.png"/><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2.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2.mov"/><Relationship Id="rId1" Type="http://schemas.microsoft.com/office/2007/relationships/media" Target="../media/media2.mov"/><Relationship Id="rId5" Type="http://schemas.openxmlformats.org/officeDocument/2006/relationships/image" Target="../media/image23.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06D1A2F-8AF9-3687-E268-6F8F87722779}"/>
              </a:ext>
            </a:extLst>
          </p:cNvPr>
          <p:cNvSpPr>
            <a:spLocks noGrp="1"/>
          </p:cNvSpPr>
          <p:nvPr>
            <p:ph type="subTitle" idx="1"/>
          </p:nvPr>
        </p:nvSpPr>
        <p:spPr/>
        <p:txBody>
          <a:bodyPr/>
          <a:lstStyle/>
          <a:p>
            <a:pPr algn="ctr"/>
            <a:r>
              <a:rPr lang="en-US"/>
              <a:t>Post-discharge follow-up </a:t>
            </a:r>
          </a:p>
          <a:p>
            <a:pPr algn="ctr"/>
            <a:r>
              <a:rPr lang="en-US"/>
              <a:t>7 days, 28 days, +</a:t>
            </a:r>
          </a:p>
        </p:txBody>
      </p:sp>
      <p:pic>
        <p:nvPicPr>
          <p:cNvPr id="3" name="Picture 2">
            <a:extLst>
              <a:ext uri="{FF2B5EF4-FFF2-40B4-BE49-F238E27FC236}">
                <a16:creationId xmlns:a16="http://schemas.microsoft.com/office/drawing/2014/main" id="{6B8FA95E-B781-2D73-FC97-6936AC253D5D}"/>
              </a:ext>
            </a:extLst>
          </p:cNvPr>
          <p:cNvPicPr>
            <a:picLocks noChangeAspect="1"/>
          </p:cNvPicPr>
          <p:nvPr/>
        </p:nvPicPr>
        <p:blipFill>
          <a:blip r:embed="rId3"/>
          <a:srcRect/>
          <a:stretch/>
        </p:blipFill>
        <p:spPr>
          <a:xfrm>
            <a:off x="3681465" y="3531634"/>
            <a:ext cx="1781070" cy="1781070"/>
          </a:xfrm>
          <a:prstGeom prst="rect">
            <a:avLst/>
          </a:prstGeom>
          <a:effectLst>
            <a:outerShdw blurRad="254000" dist="63500" dir="5400000" algn="ctr" rotWithShape="0">
              <a:srgbClr val="000000">
                <a:alpha val="20000"/>
              </a:srgbClr>
            </a:outerShdw>
          </a:effectLst>
        </p:spPr>
      </p:pic>
    </p:spTree>
    <p:extLst>
      <p:ext uri="{BB962C8B-B14F-4D97-AF65-F5344CB8AC3E}">
        <p14:creationId xmlns:p14="http://schemas.microsoft.com/office/powerpoint/2010/main" val="2097352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45AF096B-83D7-3041-718A-AA373BDD5550}"/>
              </a:ext>
            </a:extLst>
          </p:cNvPr>
          <p:cNvSpPr>
            <a:spLocks noGrp="1"/>
          </p:cNvSpPr>
          <p:nvPr>
            <p:ph type="body" idx="12"/>
          </p:nvPr>
        </p:nvSpPr>
        <p:spPr>
          <a:xfrm>
            <a:off x="1165714" y="1612929"/>
            <a:ext cx="7617340" cy="4451685"/>
          </a:xfrm>
        </p:spPr>
        <p:txBody>
          <a:bodyPr/>
          <a:lstStyle/>
          <a:p>
            <a:pPr marL="201613" indent="0" algn="l" rtl="0" fontAlgn="base">
              <a:lnSpc>
                <a:spcPct val="229000"/>
              </a:lnSpc>
              <a:spcBef>
                <a:spcPts val="1100"/>
              </a:spcBef>
              <a:spcAft>
                <a:spcPts val="0"/>
              </a:spcAft>
              <a:buNone/>
              <a:tabLst>
                <a:tab pos="1630363" algn="l"/>
              </a:tabLst>
            </a:pPr>
            <a:r>
              <a:rPr lang="en-US" sz="1800" i="0">
                <a:solidFill>
                  <a:schemeClr val="accent5">
                    <a:lumMod val="75000"/>
                  </a:schemeClr>
                </a:solidFill>
                <a:effectLst/>
                <a:latin typeface="Arial" panose="020B0604020202020204" pitchFamily="34" charset="0"/>
              </a:rPr>
              <a:t>1. Establish rapport and explain reason for call</a:t>
            </a:r>
          </a:p>
          <a:p>
            <a:pPr marL="201613" indent="0" algn="l" rtl="0" fontAlgn="base">
              <a:lnSpc>
                <a:spcPct val="229000"/>
              </a:lnSpc>
              <a:spcBef>
                <a:spcPts val="1100"/>
              </a:spcBef>
              <a:spcAft>
                <a:spcPts val="0"/>
              </a:spcAft>
              <a:buNone/>
              <a:tabLst>
                <a:tab pos="1630363" algn="l"/>
              </a:tabLst>
            </a:pPr>
            <a:r>
              <a:rPr lang="en-US" sz="1800" i="0">
                <a:solidFill>
                  <a:schemeClr val="accent5">
                    <a:lumMod val="75000"/>
                  </a:schemeClr>
                </a:solidFill>
                <a:effectLst/>
                <a:latin typeface="Arial" panose="020B0604020202020204" pitchFamily="34" charset="0"/>
              </a:rPr>
              <a:t>2.  </a:t>
            </a:r>
            <a:r>
              <a:rPr lang="en-US">
                <a:solidFill>
                  <a:schemeClr val="accent5">
                    <a:lumMod val="75000"/>
                  </a:schemeClr>
                </a:solidFill>
              </a:rPr>
              <a:t>Assess smoking status and reassess smokefree goals</a:t>
            </a:r>
            <a:endParaRPr lang="en-US" sz="1500">
              <a:solidFill>
                <a:srgbClr val="000000"/>
              </a:solidFill>
            </a:endParaRPr>
          </a:p>
          <a:p>
            <a:pPr marL="201613" indent="0" algn="l" rtl="0" fontAlgn="base">
              <a:lnSpc>
                <a:spcPct val="220000"/>
              </a:lnSpc>
              <a:spcBef>
                <a:spcPts val="1700"/>
              </a:spcBef>
              <a:spcAft>
                <a:spcPts val="600"/>
              </a:spcAft>
              <a:buNone/>
              <a:tabLst>
                <a:tab pos="1630363" algn="l"/>
              </a:tabLst>
            </a:pPr>
            <a:r>
              <a:rPr lang="en-US" sz="1800" i="0">
                <a:solidFill>
                  <a:schemeClr val="accent5">
                    <a:lumMod val="75000"/>
                  </a:schemeClr>
                </a:solidFill>
                <a:effectLst/>
                <a:latin typeface="Arial" panose="020B0604020202020204" pitchFamily="34" charset="0"/>
              </a:rPr>
              <a:t>3. Assess medication use and supply level</a:t>
            </a:r>
            <a:endParaRPr lang="en-US" sz="1400" i="0">
              <a:solidFill>
                <a:srgbClr val="000000"/>
              </a:solidFill>
              <a:effectLst/>
              <a:latin typeface="Arial" panose="020B0604020202020204" pitchFamily="34" charset="0"/>
            </a:endParaRPr>
          </a:p>
          <a:p>
            <a:pPr marL="452438" indent="-271463" algn="l" rtl="0" fontAlgn="base">
              <a:lnSpc>
                <a:spcPct val="100000"/>
              </a:lnSpc>
              <a:spcBef>
                <a:spcPts val="1700"/>
              </a:spcBef>
              <a:spcAft>
                <a:spcPts val="600"/>
              </a:spcAft>
              <a:buNone/>
              <a:tabLst>
                <a:tab pos="1554163" algn="l"/>
                <a:tab pos="1630363" algn="l"/>
              </a:tabLst>
            </a:pPr>
            <a:r>
              <a:rPr lang="en-US">
                <a:solidFill>
                  <a:schemeClr val="accent5">
                    <a:lumMod val="75000"/>
                  </a:schemeClr>
                </a:solidFill>
              </a:rPr>
              <a:t>4.</a:t>
            </a:r>
            <a:r>
              <a:rPr lang="en-US" sz="1800" i="0">
                <a:solidFill>
                  <a:schemeClr val="accent5">
                    <a:lumMod val="75000"/>
                  </a:schemeClr>
                </a:solidFill>
                <a:effectLst/>
                <a:latin typeface="Arial" panose="020B0604020202020204" pitchFamily="34" charset="0"/>
              </a:rPr>
              <a:t> Confirm access to community-based support, briefly address barriers, review options and refer as appropriate</a:t>
            </a:r>
            <a:endParaRPr lang="en-US">
              <a:solidFill>
                <a:schemeClr val="accent5">
                  <a:lumMod val="75000"/>
                </a:schemeClr>
              </a:solidFill>
            </a:endParaRPr>
          </a:p>
          <a:p>
            <a:pPr marL="1606550" indent="-1425575" algn="l" rtl="0" fontAlgn="base">
              <a:lnSpc>
                <a:spcPct val="229000"/>
              </a:lnSpc>
              <a:spcBef>
                <a:spcPts val="1100"/>
              </a:spcBef>
              <a:spcAft>
                <a:spcPts val="0"/>
              </a:spcAft>
              <a:buNone/>
              <a:tabLst>
                <a:tab pos="1554163" algn="l"/>
                <a:tab pos="1630363" algn="l"/>
              </a:tabLst>
            </a:pPr>
            <a:r>
              <a:rPr lang="en-US">
                <a:solidFill>
                  <a:schemeClr val="accent5">
                    <a:lumMod val="75000"/>
                  </a:schemeClr>
                </a:solidFill>
              </a:rPr>
              <a:t>5.</a:t>
            </a:r>
            <a:r>
              <a:rPr lang="en-US" i="0">
                <a:solidFill>
                  <a:schemeClr val="accent5">
                    <a:lumMod val="75000"/>
                  </a:schemeClr>
                </a:solidFill>
                <a:effectLst/>
                <a:latin typeface="Arial" panose="020B0604020202020204" pitchFamily="34" charset="0"/>
              </a:rPr>
              <a:t> Provide a summary and schedule 28-day follow-up</a:t>
            </a:r>
            <a:endParaRPr lang="en-US" i="0">
              <a:solidFill>
                <a:srgbClr val="000000"/>
              </a:solidFill>
              <a:effectLst/>
              <a:latin typeface="Arial" panose="020B0604020202020204" pitchFamily="34" charset="0"/>
            </a:endParaRPr>
          </a:p>
          <a:p>
            <a:pPr marL="0" indent="0" algn="l" rtl="0" fontAlgn="base">
              <a:lnSpc>
                <a:spcPct val="200000"/>
              </a:lnSpc>
              <a:buNone/>
            </a:pPr>
            <a:endParaRPr lang="en-US" b="0" i="0">
              <a:solidFill>
                <a:srgbClr val="000000"/>
              </a:solidFill>
              <a:effectLst/>
              <a:latin typeface="Segoe UI" panose="020B0502040204020203" pitchFamily="34" charset="0"/>
            </a:endParaRPr>
          </a:p>
          <a:p>
            <a:endParaRPr lang="en-GB"/>
          </a:p>
        </p:txBody>
      </p:sp>
      <p:sp>
        <p:nvSpPr>
          <p:cNvPr id="5" name="Slide Number Placeholder 4">
            <a:extLst>
              <a:ext uri="{FF2B5EF4-FFF2-40B4-BE49-F238E27FC236}">
                <a16:creationId xmlns:a16="http://schemas.microsoft.com/office/drawing/2014/main" id="{D369CDE5-2B6F-7AF6-DAC4-A2370490FD6B}"/>
              </a:ext>
            </a:extLst>
          </p:cNvPr>
          <p:cNvSpPr>
            <a:spLocks noGrp="1"/>
          </p:cNvSpPr>
          <p:nvPr>
            <p:ph type="sldNum" sz="quarter" idx="4294967295"/>
          </p:nvPr>
        </p:nvSpPr>
        <p:spPr>
          <a:xfrm>
            <a:off x="0" y="0"/>
            <a:ext cx="0" cy="0"/>
          </a:xfrm>
        </p:spPr>
        <p:txBody>
          <a:bodyPr/>
          <a:lstStyle/>
          <a:p>
            <a:pPr>
              <a:defRPr/>
            </a:pPr>
            <a:fld id="{2973C72A-733E-48C5-B604-1E5B9ADB0C0C}" type="slidenum">
              <a:rPr lang="en-US" smtClean="0"/>
              <a:pPr>
                <a:defRPr/>
              </a:pPr>
              <a:t>2</a:t>
            </a:fld>
            <a:endParaRPr lang="en-US">
              <a:solidFill>
                <a:srgbClr val="000000"/>
              </a:solidFill>
              <a:latin typeface="Times" pitchFamily="18" charset="0"/>
            </a:endParaRPr>
          </a:p>
        </p:txBody>
      </p:sp>
      <p:pic>
        <p:nvPicPr>
          <p:cNvPr id="8" name="Picture 7">
            <a:extLst>
              <a:ext uri="{FF2B5EF4-FFF2-40B4-BE49-F238E27FC236}">
                <a16:creationId xmlns:a16="http://schemas.microsoft.com/office/drawing/2014/main" id="{AE74C909-1C3D-A490-D2F3-5EA0A7FA96AC}"/>
              </a:ext>
            </a:extLst>
          </p:cNvPr>
          <p:cNvPicPr>
            <a:picLocks noChangeAspect="1"/>
          </p:cNvPicPr>
          <p:nvPr/>
        </p:nvPicPr>
        <p:blipFill>
          <a:blip r:embed="rId3"/>
          <a:srcRect/>
          <a:stretch/>
        </p:blipFill>
        <p:spPr>
          <a:xfrm>
            <a:off x="751911" y="2489202"/>
            <a:ext cx="495300" cy="495300"/>
          </a:xfrm>
          <a:prstGeom prst="rect">
            <a:avLst/>
          </a:prstGeom>
          <a:effectLst>
            <a:outerShdw blurRad="190500" dist="50800" dir="5400000" algn="ctr" rotWithShape="0">
              <a:srgbClr val="000000">
                <a:alpha val="50000"/>
              </a:srgbClr>
            </a:outerShdw>
          </a:effectLst>
        </p:spPr>
      </p:pic>
      <p:pic>
        <p:nvPicPr>
          <p:cNvPr id="9" name="Picture 8">
            <a:extLst>
              <a:ext uri="{FF2B5EF4-FFF2-40B4-BE49-F238E27FC236}">
                <a16:creationId xmlns:a16="http://schemas.microsoft.com/office/drawing/2014/main" id="{D74F981E-794B-37C3-F7A3-83AE34422545}"/>
              </a:ext>
            </a:extLst>
          </p:cNvPr>
          <p:cNvPicPr>
            <a:picLocks noChangeAspect="1"/>
          </p:cNvPicPr>
          <p:nvPr/>
        </p:nvPicPr>
        <p:blipFill>
          <a:blip r:embed="rId4"/>
          <a:srcRect/>
          <a:stretch/>
        </p:blipFill>
        <p:spPr>
          <a:xfrm>
            <a:off x="751911" y="1752458"/>
            <a:ext cx="495300" cy="495300"/>
          </a:xfrm>
          <a:prstGeom prst="rect">
            <a:avLst/>
          </a:prstGeom>
          <a:effectLst>
            <a:outerShdw blurRad="190500" dist="50800" dir="5400000" algn="ctr" rotWithShape="0">
              <a:srgbClr val="000000">
                <a:alpha val="50000"/>
              </a:srgbClr>
            </a:outerShdw>
          </a:effectLst>
        </p:spPr>
      </p:pic>
      <p:pic>
        <p:nvPicPr>
          <p:cNvPr id="10" name="Picture 9">
            <a:extLst>
              <a:ext uri="{FF2B5EF4-FFF2-40B4-BE49-F238E27FC236}">
                <a16:creationId xmlns:a16="http://schemas.microsoft.com/office/drawing/2014/main" id="{A01ABC5C-EC21-D398-B5D5-14C893D41739}"/>
              </a:ext>
            </a:extLst>
          </p:cNvPr>
          <p:cNvPicPr>
            <a:picLocks noChangeAspect="1"/>
          </p:cNvPicPr>
          <p:nvPr/>
        </p:nvPicPr>
        <p:blipFill>
          <a:blip r:embed="rId5"/>
          <a:srcRect/>
          <a:stretch/>
        </p:blipFill>
        <p:spPr>
          <a:xfrm>
            <a:off x="751911" y="5126865"/>
            <a:ext cx="495300" cy="495300"/>
          </a:xfrm>
          <a:prstGeom prst="rect">
            <a:avLst/>
          </a:prstGeom>
          <a:effectLst>
            <a:outerShdw blurRad="190500" dist="50800" dir="5400000" algn="ctr" rotWithShape="0">
              <a:srgbClr val="000000">
                <a:alpha val="50000"/>
              </a:srgbClr>
            </a:outerShdw>
          </a:effectLst>
        </p:spPr>
      </p:pic>
      <p:pic>
        <p:nvPicPr>
          <p:cNvPr id="12" name="Picture 11">
            <a:extLst>
              <a:ext uri="{FF2B5EF4-FFF2-40B4-BE49-F238E27FC236}">
                <a16:creationId xmlns:a16="http://schemas.microsoft.com/office/drawing/2014/main" id="{0D88DBB7-F698-5A43-097F-2FAF308F185A}"/>
              </a:ext>
            </a:extLst>
          </p:cNvPr>
          <p:cNvPicPr>
            <a:picLocks noChangeAspect="1"/>
          </p:cNvPicPr>
          <p:nvPr/>
        </p:nvPicPr>
        <p:blipFill>
          <a:blip r:embed="rId6"/>
          <a:srcRect/>
          <a:stretch/>
        </p:blipFill>
        <p:spPr>
          <a:xfrm>
            <a:off x="751911" y="3364992"/>
            <a:ext cx="495300" cy="495300"/>
          </a:xfrm>
          <a:prstGeom prst="rect">
            <a:avLst/>
          </a:prstGeom>
          <a:effectLst>
            <a:outerShdw blurRad="190500" dist="50800" dir="5400000" algn="ctr" rotWithShape="0">
              <a:srgbClr val="000000">
                <a:alpha val="50000"/>
              </a:srgbClr>
            </a:outerShdw>
          </a:effectLst>
        </p:spPr>
      </p:pic>
      <p:pic>
        <p:nvPicPr>
          <p:cNvPr id="13" name="Picture 12">
            <a:extLst>
              <a:ext uri="{FF2B5EF4-FFF2-40B4-BE49-F238E27FC236}">
                <a16:creationId xmlns:a16="http://schemas.microsoft.com/office/drawing/2014/main" id="{7FAA10AA-FAF0-0C26-AC08-2B41B82356EC}"/>
              </a:ext>
            </a:extLst>
          </p:cNvPr>
          <p:cNvPicPr>
            <a:picLocks noChangeAspect="1"/>
          </p:cNvPicPr>
          <p:nvPr/>
        </p:nvPicPr>
        <p:blipFill>
          <a:blip r:embed="rId4"/>
          <a:srcRect/>
          <a:stretch/>
        </p:blipFill>
        <p:spPr>
          <a:xfrm>
            <a:off x="768093" y="4185175"/>
            <a:ext cx="495300" cy="495300"/>
          </a:xfrm>
          <a:prstGeom prst="rect">
            <a:avLst/>
          </a:prstGeom>
          <a:effectLst>
            <a:outerShdw blurRad="190500" dist="50800" dir="5400000" algn="ctr" rotWithShape="0">
              <a:srgbClr val="000000">
                <a:alpha val="50000"/>
              </a:srgbClr>
            </a:outerShdw>
          </a:effectLst>
        </p:spPr>
      </p:pic>
      <p:sp>
        <p:nvSpPr>
          <p:cNvPr id="4" name="TextBox 3">
            <a:extLst>
              <a:ext uri="{FF2B5EF4-FFF2-40B4-BE49-F238E27FC236}">
                <a16:creationId xmlns:a16="http://schemas.microsoft.com/office/drawing/2014/main" id="{52DA50E4-DF8F-9D12-0DCB-022ABF634C63}"/>
              </a:ext>
            </a:extLst>
          </p:cNvPr>
          <p:cNvSpPr txBox="1"/>
          <p:nvPr/>
        </p:nvSpPr>
        <p:spPr bwMode="auto">
          <a:xfrm>
            <a:off x="7006112" y="141324"/>
            <a:ext cx="1960088" cy="1066800"/>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kumimoji="0" lang="en-US" sz="2000" b="0" i="0" u="none" strike="noStrike" kern="1200" cap="none" spc="0" normalizeH="0" baseline="0" noProof="0" dirty="0">
                <a:ln>
                  <a:noFill/>
                </a:ln>
                <a:solidFill>
                  <a:schemeClr val="bg2"/>
                </a:solidFill>
                <a:effectLst/>
                <a:uLnTx/>
                <a:uFillTx/>
                <a:latin typeface="+mn-lt"/>
              </a:rPr>
              <a:t>Module 17</a:t>
            </a:r>
            <a:endPar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endParaRP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rPr>
              <a:t>Handout </a:t>
            </a:r>
            <a:r>
              <a:rPr lang="en-US" sz="2000" dirty="0">
                <a:solidFill>
                  <a:schemeClr val="bg2"/>
                </a:solidFill>
                <a:latin typeface="+mn-lt"/>
              </a:rPr>
              <a:t>1</a:t>
            </a:r>
            <a:endParaRPr lang="en-US" dirty="0"/>
          </a:p>
        </p:txBody>
      </p:sp>
      <p:sp>
        <p:nvSpPr>
          <p:cNvPr id="11" name="Title 1">
            <a:extLst>
              <a:ext uri="{FF2B5EF4-FFF2-40B4-BE49-F238E27FC236}">
                <a16:creationId xmlns:a16="http://schemas.microsoft.com/office/drawing/2014/main" id="{8ABB898E-4E17-5C54-400E-F74EAB1B925F}"/>
              </a:ext>
            </a:extLst>
          </p:cNvPr>
          <p:cNvSpPr txBox="1">
            <a:spLocks/>
          </p:cNvSpPr>
          <p:nvPr/>
        </p:nvSpPr>
        <p:spPr bwMode="auto">
          <a:xfrm>
            <a:off x="590550" y="147709"/>
            <a:ext cx="630058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355600" algn="l" defTabSz="457200" rtl="0" eaLnBrk="0" fontAlgn="base" hangingPunct="0">
              <a:spcBef>
                <a:spcPct val="0"/>
              </a:spcBef>
              <a:spcAft>
                <a:spcPct val="0"/>
              </a:spcAft>
              <a:defRPr sz="2300" b="1" i="0" kern="1200" baseline="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a:t>Post-discharge follow-up contacts</a:t>
            </a:r>
          </a:p>
        </p:txBody>
      </p:sp>
      <p:sp>
        <p:nvSpPr>
          <p:cNvPr id="14" name="Footer Placeholder 3">
            <a:extLst>
              <a:ext uri="{FF2B5EF4-FFF2-40B4-BE49-F238E27FC236}">
                <a16:creationId xmlns:a16="http://schemas.microsoft.com/office/drawing/2014/main" id="{8E7AA375-9F29-50C2-B3A5-4867DC8BA7C9}"/>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091054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F26DF-8A5E-0B3C-73AB-C4E78E2B95DF}"/>
              </a:ext>
            </a:extLst>
          </p:cNvPr>
          <p:cNvSpPr>
            <a:spLocks noGrp="1"/>
          </p:cNvSpPr>
          <p:nvPr>
            <p:ph type="title"/>
          </p:nvPr>
        </p:nvSpPr>
        <p:spPr/>
        <p:txBody>
          <a:bodyPr/>
          <a:lstStyle/>
          <a:p>
            <a:r>
              <a:rPr lang="en-US"/>
              <a:t>Strategies aimed at preventing relapse</a:t>
            </a:r>
          </a:p>
        </p:txBody>
      </p:sp>
      <p:sp>
        <p:nvSpPr>
          <p:cNvPr id="3" name="Text Placeholder 2">
            <a:extLst>
              <a:ext uri="{FF2B5EF4-FFF2-40B4-BE49-F238E27FC236}">
                <a16:creationId xmlns:a16="http://schemas.microsoft.com/office/drawing/2014/main" id="{43E25D0D-44C1-08C2-019E-5271554933FD}"/>
              </a:ext>
            </a:extLst>
          </p:cNvPr>
          <p:cNvSpPr>
            <a:spLocks noGrp="1"/>
          </p:cNvSpPr>
          <p:nvPr>
            <p:ph type="body" idx="12"/>
          </p:nvPr>
        </p:nvSpPr>
        <p:spPr>
          <a:xfrm>
            <a:off x="571500" y="1666747"/>
            <a:ext cx="7966604" cy="479156"/>
          </a:xfrm>
        </p:spPr>
        <p:txBody>
          <a:bodyPr/>
          <a:lstStyle/>
          <a:p>
            <a:pPr marL="0" indent="0" algn="ctr">
              <a:buNone/>
            </a:pPr>
            <a:r>
              <a:rPr lang="en-US" b="1">
                <a:solidFill>
                  <a:schemeClr val="accent1"/>
                </a:solidFill>
              </a:rPr>
              <a:t>Evidence for effective relapse prevention strategies is lacking</a:t>
            </a:r>
          </a:p>
        </p:txBody>
      </p:sp>
      <p:pic>
        <p:nvPicPr>
          <p:cNvPr id="5" name="Picture 4">
            <a:extLst>
              <a:ext uri="{FF2B5EF4-FFF2-40B4-BE49-F238E27FC236}">
                <a16:creationId xmlns:a16="http://schemas.microsoft.com/office/drawing/2014/main" id="{50F398D3-6BE9-083A-9714-E4837EE50F93}"/>
              </a:ext>
            </a:extLst>
          </p:cNvPr>
          <p:cNvPicPr>
            <a:picLocks noChangeAspect="1"/>
          </p:cNvPicPr>
          <p:nvPr/>
        </p:nvPicPr>
        <p:blipFill>
          <a:blip r:embed="rId3"/>
          <a:srcRect/>
          <a:stretch/>
        </p:blipFill>
        <p:spPr>
          <a:xfrm>
            <a:off x="623976" y="2298462"/>
            <a:ext cx="1282371" cy="1282371"/>
          </a:xfrm>
          <a:prstGeom prst="rect">
            <a:avLst/>
          </a:prstGeom>
          <a:effectLst>
            <a:outerShdw blurRad="254000" dist="63500" dir="5400000" algn="ctr" rotWithShape="0">
              <a:srgbClr val="000000">
                <a:alpha val="20000"/>
              </a:srgbClr>
            </a:outerShdw>
          </a:effectLst>
        </p:spPr>
      </p:pic>
      <p:sp>
        <p:nvSpPr>
          <p:cNvPr id="6" name="TextBox 5">
            <a:extLst>
              <a:ext uri="{FF2B5EF4-FFF2-40B4-BE49-F238E27FC236}">
                <a16:creationId xmlns:a16="http://schemas.microsoft.com/office/drawing/2014/main" id="{045310C2-5833-5F7B-F148-133823226A70}"/>
              </a:ext>
            </a:extLst>
          </p:cNvPr>
          <p:cNvSpPr txBox="1"/>
          <p:nvPr/>
        </p:nvSpPr>
        <p:spPr>
          <a:xfrm>
            <a:off x="547895" y="3722764"/>
            <a:ext cx="1434532" cy="1922129"/>
          </a:xfrm>
          <a:prstGeom prst="rect">
            <a:avLst/>
          </a:prstGeom>
          <a:noFill/>
        </p:spPr>
        <p:txBody>
          <a:bodyPr wrap="square" rtlCol="0">
            <a:noAutofit/>
          </a:bodyPr>
          <a:lstStyle/>
          <a:p>
            <a:pPr algn="ctr">
              <a:lnSpc>
                <a:spcPts val="1600"/>
              </a:lnSpc>
            </a:pPr>
            <a:r>
              <a:rPr lang="en-US" sz="1300">
                <a:latin typeface="Arial" panose="020B0604020202020204" pitchFamily="34" charset="0"/>
                <a:cs typeface="Arial" panose="020B0604020202020204" pitchFamily="34" charset="0"/>
              </a:rPr>
              <a:t>Remind patients of the nature </a:t>
            </a:r>
          </a:p>
          <a:p>
            <a:pPr algn="ctr">
              <a:lnSpc>
                <a:spcPts val="1600"/>
              </a:lnSpc>
            </a:pPr>
            <a:r>
              <a:rPr lang="en-US" sz="1300">
                <a:latin typeface="Arial" panose="020B0604020202020204" pitchFamily="34" charset="0"/>
                <a:cs typeface="Arial" panose="020B0604020202020204" pitchFamily="34" charset="0"/>
              </a:rPr>
              <a:t>of tobacco dependence and </a:t>
            </a:r>
            <a:br>
              <a:rPr lang="en-US" sz="1300">
                <a:latin typeface="Arial" panose="020B0604020202020204" pitchFamily="34" charset="0"/>
                <a:cs typeface="Arial" panose="020B0604020202020204" pitchFamily="34" charset="0"/>
              </a:rPr>
            </a:br>
            <a:r>
              <a:rPr lang="en-US" sz="1300">
                <a:latin typeface="Arial" panose="020B0604020202020204" pitchFamily="34" charset="0"/>
                <a:cs typeface="Arial" panose="020B0604020202020204" pitchFamily="34" charset="0"/>
              </a:rPr>
              <a:t>reinforce the importance of “not just one”</a:t>
            </a:r>
          </a:p>
        </p:txBody>
      </p:sp>
      <p:sp>
        <p:nvSpPr>
          <p:cNvPr id="11" name="TextBox 10">
            <a:extLst>
              <a:ext uri="{FF2B5EF4-FFF2-40B4-BE49-F238E27FC236}">
                <a16:creationId xmlns:a16="http://schemas.microsoft.com/office/drawing/2014/main" id="{8D610F54-3495-6611-B78E-DB679BAA59A3}"/>
              </a:ext>
            </a:extLst>
          </p:cNvPr>
          <p:cNvSpPr txBox="1"/>
          <p:nvPr/>
        </p:nvSpPr>
        <p:spPr>
          <a:xfrm>
            <a:off x="2201314" y="3722764"/>
            <a:ext cx="1434532" cy="1922129"/>
          </a:xfrm>
          <a:prstGeom prst="rect">
            <a:avLst/>
          </a:prstGeom>
          <a:noFill/>
        </p:spPr>
        <p:txBody>
          <a:bodyPr wrap="square" rtlCol="0">
            <a:noAutofit/>
          </a:bodyPr>
          <a:lstStyle/>
          <a:p>
            <a:pPr algn="ctr">
              <a:lnSpc>
                <a:spcPts val="1600"/>
              </a:lnSpc>
            </a:pPr>
            <a:r>
              <a:rPr lang="en-US" sz="1300">
                <a:latin typeface="Arial" panose="020B0604020202020204" pitchFamily="34" charset="0"/>
                <a:cs typeface="Arial" panose="020B0604020202020204" pitchFamily="34" charset="0"/>
              </a:rPr>
              <a:t>Extend use </a:t>
            </a:r>
          </a:p>
          <a:p>
            <a:pPr algn="ctr">
              <a:lnSpc>
                <a:spcPts val="1600"/>
              </a:lnSpc>
            </a:pPr>
            <a:r>
              <a:rPr lang="en-US" sz="1300">
                <a:latin typeface="Arial" panose="020B0604020202020204" pitchFamily="34" charset="0"/>
                <a:cs typeface="Arial" panose="020B0604020202020204" pitchFamily="34" charset="0"/>
              </a:rPr>
              <a:t>of NRT, vape </a:t>
            </a:r>
          </a:p>
          <a:p>
            <a:pPr algn="ctr">
              <a:lnSpc>
                <a:spcPts val="1600"/>
              </a:lnSpc>
            </a:pPr>
            <a:r>
              <a:rPr lang="en-US" sz="1300">
                <a:latin typeface="Arial" panose="020B0604020202020204" pitchFamily="34" charset="0"/>
                <a:cs typeface="Arial" panose="020B0604020202020204" pitchFamily="34" charset="0"/>
              </a:rPr>
              <a:t>or other stop smoking medication</a:t>
            </a:r>
          </a:p>
        </p:txBody>
      </p:sp>
      <p:pic>
        <p:nvPicPr>
          <p:cNvPr id="19" name="Picture 18">
            <a:extLst>
              <a:ext uri="{FF2B5EF4-FFF2-40B4-BE49-F238E27FC236}">
                <a16:creationId xmlns:a16="http://schemas.microsoft.com/office/drawing/2014/main" id="{1E8E5FEC-C02C-14BC-1575-EF5D9A24D25E}"/>
              </a:ext>
            </a:extLst>
          </p:cNvPr>
          <p:cNvPicPr>
            <a:picLocks noChangeAspect="1"/>
          </p:cNvPicPr>
          <p:nvPr/>
        </p:nvPicPr>
        <p:blipFill>
          <a:blip r:embed="rId4"/>
          <a:srcRect/>
          <a:stretch/>
        </p:blipFill>
        <p:spPr>
          <a:xfrm>
            <a:off x="2277395" y="2298462"/>
            <a:ext cx="1282371" cy="1282371"/>
          </a:xfrm>
          <a:prstGeom prst="rect">
            <a:avLst/>
          </a:prstGeom>
          <a:effectLst>
            <a:outerShdw blurRad="254000" dist="63500" dir="5400000" algn="ctr" rotWithShape="0">
              <a:srgbClr val="000000">
                <a:alpha val="20000"/>
              </a:srgbClr>
            </a:outerShdw>
          </a:effectLst>
        </p:spPr>
      </p:pic>
      <p:sp>
        <p:nvSpPr>
          <p:cNvPr id="12" name="TextBox 11">
            <a:extLst>
              <a:ext uri="{FF2B5EF4-FFF2-40B4-BE49-F238E27FC236}">
                <a16:creationId xmlns:a16="http://schemas.microsoft.com/office/drawing/2014/main" id="{B035B6E7-10F4-B8A8-39B5-FBDCF66CE3A7}"/>
              </a:ext>
            </a:extLst>
          </p:cNvPr>
          <p:cNvSpPr txBox="1"/>
          <p:nvPr/>
        </p:nvSpPr>
        <p:spPr>
          <a:xfrm>
            <a:off x="3854733" y="3722764"/>
            <a:ext cx="1434532" cy="1922129"/>
          </a:xfrm>
          <a:prstGeom prst="rect">
            <a:avLst/>
          </a:prstGeom>
          <a:noFill/>
        </p:spPr>
        <p:txBody>
          <a:bodyPr wrap="square" rtlCol="0">
            <a:noAutofit/>
          </a:bodyPr>
          <a:lstStyle/>
          <a:p>
            <a:pPr algn="ctr">
              <a:lnSpc>
                <a:spcPts val="1600"/>
              </a:lnSpc>
            </a:pPr>
            <a:r>
              <a:rPr lang="en-US" sz="1300">
                <a:latin typeface="Arial" panose="020B0604020202020204" pitchFamily="34" charset="0"/>
                <a:cs typeface="Arial" panose="020B0604020202020204" pitchFamily="34" charset="0"/>
              </a:rPr>
              <a:t>Remind patient of continued benefits </a:t>
            </a:r>
            <a:br>
              <a:rPr lang="en-US" sz="1300">
                <a:latin typeface="Arial" panose="020B0604020202020204" pitchFamily="34" charset="0"/>
                <a:cs typeface="Arial" panose="020B0604020202020204" pitchFamily="34" charset="0"/>
              </a:rPr>
            </a:br>
            <a:r>
              <a:rPr lang="en-US" sz="1300">
                <a:latin typeface="Arial" panose="020B0604020202020204" pitchFamily="34" charset="0"/>
                <a:cs typeface="Arial" panose="020B0604020202020204" pitchFamily="34" charset="0"/>
              </a:rPr>
              <a:t>of staying smokefree </a:t>
            </a:r>
            <a:br>
              <a:rPr lang="en-US" sz="1300">
                <a:latin typeface="Arial" panose="020B0604020202020204" pitchFamily="34" charset="0"/>
                <a:cs typeface="Arial" panose="020B0604020202020204" pitchFamily="34" charset="0"/>
              </a:rPr>
            </a:br>
            <a:r>
              <a:rPr lang="en-US" sz="1300">
                <a:latin typeface="Arial" panose="020B0604020202020204" pitchFamily="34" charset="0"/>
                <a:cs typeface="Arial" panose="020B0604020202020204" pitchFamily="34" charset="0"/>
              </a:rPr>
              <a:t>and personal motives</a:t>
            </a:r>
          </a:p>
        </p:txBody>
      </p:sp>
      <p:pic>
        <p:nvPicPr>
          <p:cNvPr id="20" name="Picture 19">
            <a:extLst>
              <a:ext uri="{FF2B5EF4-FFF2-40B4-BE49-F238E27FC236}">
                <a16:creationId xmlns:a16="http://schemas.microsoft.com/office/drawing/2014/main" id="{3DF3FBD7-D25C-925F-B6F8-AF3DFFC968E0}"/>
              </a:ext>
            </a:extLst>
          </p:cNvPr>
          <p:cNvPicPr>
            <a:picLocks noChangeAspect="1"/>
          </p:cNvPicPr>
          <p:nvPr/>
        </p:nvPicPr>
        <p:blipFill>
          <a:blip r:embed="rId5"/>
          <a:srcRect/>
          <a:stretch/>
        </p:blipFill>
        <p:spPr>
          <a:xfrm>
            <a:off x="3930814" y="2298462"/>
            <a:ext cx="1282371" cy="1282371"/>
          </a:xfrm>
          <a:prstGeom prst="rect">
            <a:avLst/>
          </a:prstGeom>
          <a:effectLst>
            <a:outerShdw blurRad="254000" dist="63500" dir="5400000" algn="ctr" rotWithShape="0">
              <a:srgbClr val="000000">
                <a:alpha val="20000"/>
              </a:srgbClr>
            </a:outerShdw>
          </a:effectLst>
        </p:spPr>
      </p:pic>
      <p:sp>
        <p:nvSpPr>
          <p:cNvPr id="13" name="TextBox 12">
            <a:extLst>
              <a:ext uri="{FF2B5EF4-FFF2-40B4-BE49-F238E27FC236}">
                <a16:creationId xmlns:a16="http://schemas.microsoft.com/office/drawing/2014/main" id="{892037B1-7520-FDCE-3750-48EE0D166DED}"/>
              </a:ext>
            </a:extLst>
          </p:cNvPr>
          <p:cNvSpPr txBox="1"/>
          <p:nvPr/>
        </p:nvSpPr>
        <p:spPr>
          <a:xfrm>
            <a:off x="5508153" y="3722764"/>
            <a:ext cx="1434532" cy="1922129"/>
          </a:xfrm>
          <a:prstGeom prst="rect">
            <a:avLst/>
          </a:prstGeom>
          <a:noFill/>
        </p:spPr>
        <p:txBody>
          <a:bodyPr wrap="square" rtlCol="0">
            <a:noAutofit/>
          </a:bodyPr>
          <a:lstStyle/>
          <a:p>
            <a:pPr algn="ctr">
              <a:lnSpc>
                <a:spcPts val="1600"/>
              </a:lnSpc>
            </a:pPr>
            <a:r>
              <a:rPr lang="en-US" sz="1300">
                <a:latin typeface="Arial" panose="020B0604020202020204" pitchFamily="34" charset="0"/>
                <a:cs typeface="Arial" panose="020B0604020202020204" pitchFamily="34" charset="0"/>
              </a:rPr>
              <a:t>Ensure patient is linked to specialist support</a:t>
            </a:r>
          </a:p>
          <a:p>
            <a:pPr algn="ctr">
              <a:lnSpc>
                <a:spcPts val="1600"/>
              </a:lnSpc>
            </a:pPr>
            <a:endParaRPr lang="en-US" sz="1300">
              <a:latin typeface="Arial" panose="020B0604020202020204" pitchFamily="34" charset="0"/>
              <a:cs typeface="Arial" panose="020B0604020202020204" pitchFamily="34" charset="0"/>
            </a:endParaRPr>
          </a:p>
          <a:p>
            <a:pPr algn="ctr">
              <a:lnSpc>
                <a:spcPts val="1600"/>
              </a:lnSpc>
            </a:pPr>
            <a:r>
              <a:rPr lang="en-US" sz="1300">
                <a:latin typeface="Arial" panose="020B0604020202020204" pitchFamily="34" charset="0"/>
                <a:cs typeface="Arial" panose="020B0604020202020204" pitchFamily="34" charset="0"/>
              </a:rPr>
              <a:t>Enlist the </a:t>
            </a:r>
            <a:br>
              <a:rPr lang="en-US" sz="1300">
                <a:latin typeface="Arial" panose="020B0604020202020204" pitchFamily="34" charset="0"/>
                <a:cs typeface="Arial" panose="020B0604020202020204" pitchFamily="34" charset="0"/>
              </a:rPr>
            </a:br>
            <a:r>
              <a:rPr lang="en-US" sz="1300">
                <a:latin typeface="Arial" panose="020B0604020202020204" pitchFamily="34" charset="0"/>
                <a:cs typeface="Arial" panose="020B0604020202020204" pitchFamily="34" charset="0"/>
              </a:rPr>
              <a:t>support </a:t>
            </a:r>
            <a:br>
              <a:rPr lang="en-US" sz="1300">
                <a:latin typeface="Arial" panose="020B0604020202020204" pitchFamily="34" charset="0"/>
                <a:cs typeface="Arial" panose="020B0604020202020204" pitchFamily="34" charset="0"/>
              </a:rPr>
            </a:br>
            <a:r>
              <a:rPr lang="en-US" sz="1300">
                <a:latin typeface="Arial" panose="020B0604020202020204" pitchFamily="34" charset="0"/>
                <a:cs typeface="Arial" panose="020B0604020202020204" pitchFamily="34" charset="0"/>
              </a:rPr>
              <a:t>of friends </a:t>
            </a:r>
            <a:br>
              <a:rPr lang="en-US" sz="1300">
                <a:latin typeface="Arial" panose="020B0604020202020204" pitchFamily="34" charset="0"/>
                <a:cs typeface="Arial" panose="020B0604020202020204" pitchFamily="34" charset="0"/>
              </a:rPr>
            </a:br>
            <a:r>
              <a:rPr lang="en-US" sz="1300">
                <a:latin typeface="Arial" panose="020B0604020202020204" pitchFamily="34" charset="0"/>
                <a:cs typeface="Arial" panose="020B0604020202020204" pitchFamily="34" charset="0"/>
              </a:rPr>
              <a:t>and family</a:t>
            </a:r>
          </a:p>
        </p:txBody>
      </p:sp>
      <p:pic>
        <p:nvPicPr>
          <p:cNvPr id="21" name="Picture 20">
            <a:extLst>
              <a:ext uri="{FF2B5EF4-FFF2-40B4-BE49-F238E27FC236}">
                <a16:creationId xmlns:a16="http://schemas.microsoft.com/office/drawing/2014/main" id="{97E16469-A908-5128-A72E-E658CC7CC738}"/>
              </a:ext>
            </a:extLst>
          </p:cNvPr>
          <p:cNvPicPr>
            <a:picLocks noChangeAspect="1"/>
          </p:cNvPicPr>
          <p:nvPr/>
        </p:nvPicPr>
        <p:blipFill>
          <a:blip r:embed="rId6"/>
          <a:srcRect/>
          <a:stretch/>
        </p:blipFill>
        <p:spPr>
          <a:xfrm>
            <a:off x="5584234" y="2298462"/>
            <a:ext cx="1282371" cy="1282371"/>
          </a:xfrm>
          <a:prstGeom prst="rect">
            <a:avLst/>
          </a:prstGeom>
          <a:effectLst>
            <a:outerShdw blurRad="254000" dist="63500" dir="5400000" algn="ctr" rotWithShape="0">
              <a:srgbClr val="000000">
                <a:alpha val="20000"/>
              </a:srgbClr>
            </a:outerShdw>
          </a:effectLst>
        </p:spPr>
      </p:pic>
      <p:sp>
        <p:nvSpPr>
          <p:cNvPr id="14" name="TextBox 13">
            <a:extLst>
              <a:ext uri="{FF2B5EF4-FFF2-40B4-BE49-F238E27FC236}">
                <a16:creationId xmlns:a16="http://schemas.microsoft.com/office/drawing/2014/main" id="{856ABD40-F3B0-A736-44CB-4DA0277DD628}"/>
              </a:ext>
            </a:extLst>
          </p:cNvPr>
          <p:cNvSpPr txBox="1"/>
          <p:nvPr/>
        </p:nvSpPr>
        <p:spPr>
          <a:xfrm>
            <a:off x="7161573" y="3722764"/>
            <a:ext cx="1434532" cy="1922129"/>
          </a:xfrm>
          <a:prstGeom prst="rect">
            <a:avLst/>
          </a:prstGeom>
          <a:noFill/>
        </p:spPr>
        <p:txBody>
          <a:bodyPr wrap="square" rtlCol="0">
            <a:noAutofit/>
          </a:bodyPr>
          <a:lstStyle/>
          <a:p>
            <a:pPr algn="ctr">
              <a:lnSpc>
                <a:spcPts val="1600"/>
              </a:lnSpc>
            </a:pPr>
            <a:r>
              <a:rPr lang="en-US" sz="1300">
                <a:latin typeface="Arial" panose="020B0604020202020204" pitchFamily="34" charset="0"/>
                <a:cs typeface="Arial" panose="020B0604020202020204" pitchFamily="34" charset="0"/>
              </a:rPr>
              <a:t>Prompt patient to anticipate wanting to smoke and to think of possible alternatives when these feelings arise (“If, then” plans)</a:t>
            </a:r>
          </a:p>
        </p:txBody>
      </p:sp>
      <p:pic>
        <p:nvPicPr>
          <p:cNvPr id="22" name="Picture 21">
            <a:extLst>
              <a:ext uri="{FF2B5EF4-FFF2-40B4-BE49-F238E27FC236}">
                <a16:creationId xmlns:a16="http://schemas.microsoft.com/office/drawing/2014/main" id="{B8551480-877C-CE00-DA3D-24C1673C33F2}"/>
              </a:ext>
            </a:extLst>
          </p:cNvPr>
          <p:cNvPicPr>
            <a:picLocks noChangeAspect="1"/>
          </p:cNvPicPr>
          <p:nvPr/>
        </p:nvPicPr>
        <p:blipFill>
          <a:blip r:embed="rId7"/>
          <a:srcRect/>
          <a:stretch/>
        </p:blipFill>
        <p:spPr>
          <a:xfrm>
            <a:off x="7237654" y="2298462"/>
            <a:ext cx="1282371" cy="1282371"/>
          </a:xfrm>
          <a:prstGeom prst="rect">
            <a:avLst/>
          </a:prstGeom>
          <a:effectLst>
            <a:outerShdw blurRad="254000" dist="63500" dir="5400000" algn="ctr" rotWithShape="0">
              <a:srgbClr val="000000">
                <a:alpha val="20000"/>
              </a:srgbClr>
            </a:outerShdw>
          </a:effectLst>
        </p:spPr>
      </p:pic>
      <p:sp>
        <p:nvSpPr>
          <p:cNvPr id="7" name="Footer Placeholder 3">
            <a:extLst>
              <a:ext uri="{FF2B5EF4-FFF2-40B4-BE49-F238E27FC236}">
                <a16:creationId xmlns:a16="http://schemas.microsoft.com/office/drawing/2014/main" id="{96605D98-535D-CFC3-2A89-9BD3B9ED9902}"/>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337336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500"/>
                            </p:stCondLst>
                            <p:childTnLst>
                              <p:par>
                                <p:cTn id="14" presetID="10" presetClass="entr" presetSubtype="0" fill="hold" grpId="0" nodeType="afterEffect">
                                  <p:stCondLst>
                                    <p:cond delay="5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500"/>
                            </p:stCondLst>
                            <p:childTnLst>
                              <p:par>
                                <p:cTn id="23" presetID="10" presetClass="entr" presetSubtype="0" fill="hold" grpId="0" nodeType="afterEffect">
                                  <p:stCondLst>
                                    <p:cond delay="50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childTnLst>
                          </p:cTn>
                        </p:par>
                        <p:par>
                          <p:cTn id="31" fill="hold">
                            <p:stCondLst>
                              <p:cond delay="500"/>
                            </p:stCondLst>
                            <p:childTnLst>
                              <p:par>
                                <p:cTn id="32" presetID="10" presetClass="entr" presetSubtype="0" fill="hold" grpId="0" nodeType="afterEffect">
                                  <p:stCondLst>
                                    <p:cond delay="50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par>
                          <p:cTn id="40" fill="hold">
                            <p:stCondLst>
                              <p:cond delay="500"/>
                            </p:stCondLst>
                            <p:childTnLst>
                              <p:par>
                                <p:cTn id="41" presetID="10" presetClass="entr" presetSubtype="0" fill="hold" grpId="0" nodeType="afterEffect">
                                  <p:stCondLst>
                                    <p:cond delay="50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par>
                          <p:cTn id="49" fill="hold">
                            <p:stCondLst>
                              <p:cond delay="500"/>
                            </p:stCondLst>
                            <p:childTnLst>
                              <p:par>
                                <p:cTn id="50" presetID="10" presetClass="entr" presetSubtype="0" fill="hold" grpId="0" nodeType="afterEffect">
                                  <p:stCondLst>
                                    <p:cond delay="50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11" grpId="0"/>
      <p:bldP spid="12"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39DA3-D629-694A-B856-AB523B7E0312}"/>
              </a:ext>
            </a:extLst>
          </p:cNvPr>
          <p:cNvSpPr>
            <a:spLocks noGrp="1"/>
          </p:cNvSpPr>
          <p:nvPr>
            <p:ph type="title"/>
          </p:nvPr>
        </p:nvSpPr>
        <p:spPr/>
        <p:txBody>
          <a:bodyPr/>
          <a:lstStyle/>
          <a:p>
            <a:r>
              <a:rPr lang="en-US"/>
              <a:t>Responding to lapse</a:t>
            </a:r>
          </a:p>
        </p:txBody>
      </p:sp>
      <p:pic>
        <p:nvPicPr>
          <p:cNvPr id="3" name="Lapse" descr="Lapse">
            <a:hlinkClick r:id="" action="ppaction://media"/>
            <a:extLst>
              <a:ext uri="{FF2B5EF4-FFF2-40B4-BE49-F238E27FC236}">
                <a16:creationId xmlns:a16="http://schemas.microsoft.com/office/drawing/2014/main" id="{6AE86386-5450-AF44-9A49-B338818245F0}"/>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402867"/>
            <a:ext cx="9144000" cy="5143500"/>
          </a:xfrm>
          <a:prstGeom prst="rect">
            <a:avLst/>
          </a:prstGeom>
          <a:noFill/>
        </p:spPr>
      </p:pic>
      <p:sp>
        <p:nvSpPr>
          <p:cNvPr id="5" name="TextBox 4">
            <a:extLst>
              <a:ext uri="{FF2B5EF4-FFF2-40B4-BE49-F238E27FC236}">
                <a16:creationId xmlns:a16="http://schemas.microsoft.com/office/drawing/2014/main" id="{9F76D1AB-3E2A-AE69-6F1C-AAC64DBF79BD}"/>
              </a:ext>
            </a:extLst>
          </p:cNvPr>
          <p:cNvSpPr txBox="1"/>
          <p:nvPr/>
        </p:nvSpPr>
        <p:spPr bwMode="auto">
          <a:xfrm>
            <a:off x="2122227" y="3124916"/>
            <a:ext cx="4899546" cy="369332"/>
          </a:xfrm>
          <a:prstGeom prst="rect">
            <a:avLst/>
          </a:prstGeom>
          <a:noFill/>
          <a:ln w="9525">
            <a:noFill/>
            <a:miter lim="800000"/>
            <a:headEnd/>
            <a:tailEnd/>
          </a:ln>
        </p:spPr>
        <p:txBody>
          <a:bodyPr wrap="square">
            <a:spAutoFit/>
          </a:bodyPr>
          <a:lstStyle/>
          <a:p>
            <a:r>
              <a:rPr lang="en-CA" b="0" i="0">
                <a:solidFill>
                  <a:srgbClr val="000000"/>
                </a:solidFill>
                <a:effectLst/>
                <a:latin typeface="Times"/>
              </a:rPr>
              <a:t> </a:t>
            </a:r>
            <a:endParaRPr lang="en-US"/>
          </a:p>
        </p:txBody>
      </p:sp>
      <p:sp>
        <p:nvSpPr>
          <p:cNvPr id="7" name="TextBox 6">
            <a:extLst>
              <a:ext uri="{FF2B5EF4-FFF2-40B4-BE49-F238E27FC236}">
                <a16:creationId xmlns:a16="http://schemas.microsoft.com/office/drawing/2014/main" id="{9A6172D9-64D8-2698-60FC-78EE962F276D}"/>
              </a:ext>
            </a:extLst>
          </p:cNvPr>
          <p:cNvSpPr txBox="1"/>
          <p:nvPr/>
        </p:nvSpPr>
        <p:spPr bwMode="auto">
          <a:xfrm>
            <a:off x="2122227" y="3124916"/>
            <a:ext cx="4899546" cy="369332"/>
          </a:xfrm>
          <a:prstGeom prst="rect">
            <a:avLst/>
          </a:prstGeom>
          <a:noFill/>
          <a:ln w="9525">
            <a:noFill/>
            <a:miter lim="800000"/>
            <a:headEnd/>
            <a:tailEnd/>
          </a:ln>
        </p:spPr>
        <p:txBody>
          <a:bodyPr wrap="square">
            <a:spAutoFit/>
          </a:bodyPr>
          <a:lstStyle/>
          <a:p>
            <a:r>
              <a:rPr lang="en-CA" b="0" i="0">
                <a:solidFill>
                  <a:srgbClr val="000000"/>
                </a:solidFill>
                <a:effectLst/>
                <a:latin typeface="Times"/>
              </a:rPr>
              <a:t> </a:t>
            </a:r>
            <a:endParaRPr lang="en-US"/>
          </a:p>
        </p:txBody>
      </p:sp>
    </p:spTree>
    <p:extLst>
      <p:ext uri="{BB962C8B-B14F-4D97-AF65-F5344CB8AC3E}">
        <p14:creationId xmlns:p14="http://schemas.microsoft.com/office/powerpoint/2010/main" val="2519497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96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lapse short.mov" descr="Relapse short.mov">
            <a:hlinkClick r:id="" action="ppaction://media"/>
            <a:extLst>
              <a:ext uri="{FF2B5EF4-FFF2-40B4-BE49-F238E27FC236}">
                <a16:creationId xmlns:a16="http://schemas.microsoft.com/office/drawing/2014/main" id="{78B0AF7B-DFE8-6E46-BFE8-63F5A6FEF80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124744"/>
            <a:ext cx="9144000" cy="5143500"/>
          </a:xfrm>
          <a:prstGeom prst="rect">
            <a:avLst/>
          </a:prstGeom>
        </p:spPr>
      </p:pic>
      <p:sp>
        <p:nvSpPr>
          <p:cNvPr id="5" name="Title 1">
            <a:extLst>
              <a:ext uri="{FF2B5EF4-FFF2-40B4-BE49-F238E27FC236}">
                <a16:creationId xmlns:a16="http://schemas.microsoft.com/office/drawing/2014/main" id="{584A979B-98E5-2E03-C81D-9F3F8728A1D1}"/>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355600" algn="l" defTabSz="457200" rtl="0" eaLnBrk="0" fontAlgn="base" hangingPunct="0">
              <a:spcBef>
                <a:spcPct val="0"/>
              </a:spcBef>
              <a:spcAft>
                <a:spcPct val="0"/>
              </a:spcAft>
              <a:defRPr sz="2300" b="1" i="0" kern="1200" baseline="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a:t>Discussing relapse</a:t>
            </a:r>
          </a:p>
        </p:txBody>
      </p:sp>
    </p:spTree>
    <p:extLst>
      <p:ext uri="{BB962C8B-B14F-4D97-AF65-F5344CB8AC3E}">
        <p14:creationId xmlns:p14="http://schemas.microsoft.com/office/powerpoint/2010/main" val="1198781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06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9661606"/>
      </p:ext>
    </p:extLst>
  </p:cSld>
  <p:clrMapOvr>
    <a:masterClrMapping/>
  </p:clrMapOvr>
</p:sld>
</file>

<file path=ppt/theme/theme1.xml><?xml version="1.0" encoding="utf-8"?>
<a:theme xmlns:a="http://schemas.openxmlformats.org/drawingml/2006/main" name="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1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3.xml><?xml version="1.0" encoding="utf-8"?>
<a:theme xmlns:a="http://schemas.openxmlformats.org/drawingml/2006/main" name="2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Props1.xml><?xml version="1.0" encoding="utf-8"?>
<ds:datastoreItem xmlns:ds="http://schemas.openxmlformats.org/officeDocument/2006/customXml" ds:itemID="{4196C781-30BF-46B1-B8ED-A8942A57913F}">
  <ds:schemaRefs>
    <ds:schemaRef ds:uri="http://schemas.microsoft.com/sharepoint/v3/contenttype/forms"/>
  </ds:schemaRefs>
</ds:datastoreItem>
</file>

<file path=customXml/itemProps2.xml><?xml version="1.0" encoding="utf-8"?>
<ds:datastoreItem xmlns:ds="http://schemas.openxmlformats.org/officeDocument/2006/customXml" ds:itemID="{B96BC8B8-C6D7-49E4-9AD7-150624B5BBA1}">
  <ds:schemaRefs>
    <ds:schemaRef ds:uri="6f9764a4-8270-4f29-bbff-a467630dd90c"/>
    <ds:schemaRef ds:uri="f08a3a01-a810-4981-84de-513e48da387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182040F5-4519-4CE0-A50D-5EB38D4D60D3}">
  <ds:schemaRefs>
    <ds:schemaRef ds:uri="http://purl.org/dc/elements/1.1/"/>
    <ds:schemaRef ds:uri="http://www.w3.org/XML/1998/namespace"/>
    <ds:schemaRef ds:uri="http://schemas.microsoft.com/office/2006/metadata/properties"/>
    <ds:schemaRef ds:uri="http://schemas.microsoft.com/office/2006/documentManagement/types"/>
    <ds:schemaRef ds:uri="http://purl.org/dc/terms/"/>
    <ds:schemaRef ds:uri="6f9764a4-8270-4f29-bbff-a467630dd90c"/>
    <ds:schemaRef ds:uri="http://schemas.microsoft.com/office/infopath/2007/PartnerControls"/>
    <ds:schemaRef ds:uri="http://schemas.openxmlformats.org/package/2006/metadata/core-properties"/>
    <ds:schemaRef ds:uri="f08a3a01-a810-4981-84de-513e48da387b"/>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24</TotalTime>
  <Words>1832</Words>
  <Application>Microsoft Office PowerPoint</Application>
  <PresentationFormat>On-screen Show (4:3)</PresentationFormat>
  <Paragraphs>144</Paragraphs>
  <Slides>6</Slides>
  <Notes>6</Notes>
  <HiddenSlides>0</HiddenSlides>
  <MMClips>2</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6</vt:i4>
      </vt:variant>
    </vt:vector>
  </HeadingPairs>
  <TitlesOfParts>
    <vt:vector size="16" baseType="lpstr">
      <vt:lpstr>Arial</vt:lpstr>
      <vt:lpstr>Calibri</vt:lpstr>
      <vt:lpstr>Century Gothic</vt:lpstr>
      <vt:lpstr>Lucida Grande</vt:lpstr>
      <vt:lpstr>Segoe UI</vt:lpstr>
      <vt:lpstr>System Font Regular</vt:lpstr>
      <vt:lpstr>Times</vt:lpstr>
      <vt:lpstr>NCSCT</vt:lpstr>
      <vt:lpstr>1_NCSCT</vt:lpstr>
      <vt:lpstr>2_NCSCT</vt:lpstr>
      <vt:lpstr>PowerPoint Presentation</vt:lpstr>
      <vt:lpstr>PowerPoint Presentation</vt:lpstr>
      <vt:lpstr>Strategies aimed at preventing relapse</vt:lpstr>
      <vt:lpstr>Responding to lapse</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Tom Coleman-Haynes</cp:lastModifiedBy>
  <cp:revision>18</cp:revision>
  <cp:lastPrinted>2023-12-05T12:54:44Z</cp:lastPrinted>
  <dcterms:created xsi:type="dcterms:W3CDTF">2019-04-01T09:21:54Z</dcterms:created>
  <dcterms:modified xsi:type="dcterms:W3CDTF">2024-03-05T14:55:40Z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